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2" r:id="rId3"/>
    <p:sldId id="323" r:id="rId4"/>
    <p:sldId id="343" r:id="rId5"/>
    <p:sldId id="346" r:id="rId6"/>
    <p:sldId id="347" r:id="rId7"/>
    <p:sldId id="307" r:id="rId8"/>
    <p:sldId id="345" r:id="rId9"/>
    <p:sldId id="344" r:id="rId10"/>
    <p:sldId id="352" r:id="rId11"/>
    <p:sldId id="361" r:id="rId12"/>
    <p:sldId id="359" r:id="rId13"/>
    <p:sldId id="349" r:id="rId14"/>
    <p:sldId id="358" r:id="rId15"/>
    <p:sldId id="360" r:id="rId16"/>
    <p:sldId id="356" r:id="rId17"/>
    <p:sldId id="357" r:id="rId18"/>
    <p:sldId id="355" r:id="rId19"/>
    <p:sldId id="325" r:id="rId20"/>
    <p:sldId id="32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638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2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cer03\Desktop\uddate%20&#3586;&#3657;&#3629;&#3617;&#3641;&#3621;&#3607;&#3637;&#3656;&#3651;&#3594;&#3657;&#3610;&#3656;&#3629;&#3618;\Grap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</c:dPt>
          <c:dLbls>
            <c:dLbl>
              <c:idx val="1"/>
              <c:layout>
                <c:manualLayout>
                  <c:x val="3.4810943269461721E-3"/>
                  <c:y val="-5.72158649038995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156621486501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196634330119635E-3"/>
                  <c:y val="-2.321315417485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598317165059817E-3"/>
                  <c:y val="-3.868994427023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091517635126139E-2"/>
                  <c:y val="1.0970274749378523E-2"/>
                </c:manualLayout>
              </c:layout>
              <c:tx>
                <c:rich>
                  <a:bodyPr anchor="b" anchorCtr="1"/>
                  <a:lstStyle/>
                  <a:p>
                    <a:pPr>
                      <a:defRPr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defRPr>
                    </a:pPr>
                    <a:r>
                      <a:rPr lang="en-US" sz="2000" dirty="0" smtClean="0">
                        <a:solidFill>
                          <a:srgbClr val="002060"/>
                        </a:solidFill>
                      </a:rPr>
                      <a:t>-12.2</a:t>
                    </a:r>
                    <a:endParaRPr lang="en-US" sz="200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361308617086674E-3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5.2797756220079759E-3"/>
                  <c:y val="2.4224724044056051E-7"/>
                </c:manualLayout>
              </c:layout>
              <c:spPr/>
              <c:txPr>
                <a:bodyPr anchor="b" anchorCtr="1"/>
                <a:lstStyle/>
                <a:p>
                  <a:pPr>
                    <a:defRPr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rdiaUPC" panose="020B0304020202020204" pitchFamily="34" charset="-34"/>
                      <a:cs typeface="CordiaUPC" panose="020B0304020202020204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6806543085433361E-3"/>
                  <c:y val="1.469767248083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0393401486090545E-3"/>
                  <c:y val="-7.3953237561694314E-3"/>
                </c:manualLayout>
              </c:layout>
              <c:spPr>
                <a:noFill/>
              </c:spPr>
              <c:txPr>
                <a:bodyPr anchor="b" anchorCtr="1"/>
                <a:lstStyle/>
                <a:p>
                  <a:pPr>
                    <a:defRPr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rdiaUPC" panose="020B0304020202020204" pitchFamily="34" charset="-34"/>
                      <a:cs typeface="CordiaUPC" panose="020B0304020202020204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b" anchorCtr="1"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UPC" panose="020B0304020202020204" pitchFamily="34" charset="-34"/>
                    <a:cs typeface="CordiaUPC" panose="020B0304020202020204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รัสเซีย</c:v>
                </c:pt>
                <c:pt idx="1">
                  <c:v>ออสเตรเลีย</c:v>
                </c:pt>
                <c:pt idx="2">
                  <c:v>นิวซีแลนด์</c:v>
                </c:pt>
                <c:pt idx="3">
                  <c:v>บราซิล</c:v>
                </c:pt>
                <c:pt idx="4">
                  <c:v>ฝรั่งเศส</c:v>
                </c:pt>
                <c:pt idx="5">
                  <c:v>ชิลี</c:v>
                </c:pt>
                <c:pt idx="6">
                  <c:v>อินเดีย</c:v>
                </c:pt>
                <c:pt idx="7">
                  <c:v>สิงคโปร์</c:v>
                </c:pt>
                <c:pt idx="8">
                  <c:v>มาเลเซีย</c:v>
                </c:pt>
                <c:pt idx="9">
                  <c:v>อังกฤษ</c:v>
                </c:pt>
                <c:pt idx="10">
                  <c:v>แคนาดา</c:v>
                </c:pt>
                <c:pt idx="11">
                  <c:v>ญี่ปุ่น</c:v>
                </c:pt>
                <c:pt idx="12">
                  <c:v>แอฟริกาใต้</c:v>
                </c:pt>
                <c:pt idx="13">
                  <c:v>เกาหลีใต้</c:v>
                </c:pt>
                <c:pt idx="14">
                  <c:v>ไต้หวัน</c:v>
                </c:pt>
                <c:pt idx="15">
                  <c:v>อเมริกา</c:v>
                </c:pt>
                <c:pt idx="16">
                  <c:v>ไทย</c:v>
                </c:pt>
                <c:pt idx="17">
                  <c:v>ไอร์แลนด์</c:v>
                </c:pt>
                <c:pt idx="18">
                  <c:v>ฮ่องกง</c:v>
                </c:pt>
                <c:pt idx="19">
                  <c:v>จีน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-39.200000000000003</c:v>
                </c:pt>
                <c:pt idx="1">
                  <c:v>-21.9</c:v>
                </c:pt>
                <c:pt idx="2">
                  <c:v>-21.2</c:v>
                </c:pt>
                <c:pt idx="3">
                  <c:v>-21</c:v>
                </c:pt>
                <c:pt idx="4">
                  <c:v>-19.2</c:v>
                </c:pt>
                <c:pt idx="5">
                  <c:v>-18.899999999999999</c:v>
                </c:pt>
                <c:pt idx="6">
                  <c:v>-16</c:v>
                </c:pt>
                <c:pt idx="7">
                  <c:v>-15.1</c:v>
                </c:pt>
                <c:pt idx="8">
                  <c:v>-14.4</c:v>
                </c:pt>
                <c:pt idx="9">
                  <c:v>-12.7</c:v>
                </c:pt>
                <c:pt idx="10">
                  <c:v>-12.1</c:v>
                </c:pt>
                <c:pt idx="11">
                  <c:v>-11.7</c:v>
                </c:pt>
                <c:pt idx="12">
                  <c:v>-11.1</c:v>
                </c:pt>
                <c:pt idx="13">
                  <c:v>-10.9</c:v>
                </c:pt>
                <c:pt idx="14">
                  <c:v>-10.6</c:v>
                </c:pt>
                <c:pt idx="15">
                  <c:v>-9.4</c:v>
                </c:pt>
                <c:pt idx="16">
                  <c:v>-8.6</c:v>
                </c:pt>
                <c:pt idx="17">
                  <c:v>-7</c:v>
                </c:pt>
                <c:pt idx="18">
                  <c:v>-6.5</c:v>
                </c:pt>
                <c:pt idx="19">
                  <c:v>-3.9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7282048"/>
        <c:axId val="67283584"/>
        <c:axId val="0"/>
      </c:bar3DChart>
      <c:catAx>
        <c:axId val="67282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7283584"/>
        <c:crosses val="autoZero"/>
        <c:auto val="1"/>
        <c:lblAlgn val="ctr"/>
        <c:lblOffset val="100"/>
        <c:noMultiLvlLbl val="0"/>
      </c:catAx>
      <c:valAx>
        <c:axId val="6728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en-US"/>
          </a:p>
        </c:txPr>
        <c:crossAx val="6728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Sheet1!$A$2:$A$19</c:f>
              <c:numCache>
                <c:formatCode>B1mmm\-yy</c:formatCode>
                <c:ptCount val="13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3"/>
                <c:pt idx="0">
                  <c:v>19714.14</c:v>
                </c:pt>
                <c:pt idx="1">
                  <c:v>18896.12</c:v>
                </c:pt>
                <c:pt idx="2">
                  <c:v>18943.349999999999</c:v>
                </c:pt>
                <c:pt idx="3">
                  <c:v>19912.759999999998</c:v>
                </c:pt>
                <c:pt idx="4">
                  <c:v>20163.78</c:v>
                </c:pt>
                <c:pt idx="5">
                  <c:v>18567.759999999998</c:v>
                </c:pt>
                <c:pt idx="6">
                  <c:v>18790</c:v>
                </c:pt>
                <c:pt idx="7">
                  <c:v>17248.63</c:v>
                </c:pt>
                <c:pt idx="8">
                  <c:v>17229.75</c:v>
                </c:pt>
                <c:pt idx="9">
                  <c:v>18886.43</c:v>
                </c:pt>
                <c:pt idx="10">
                  <c:v>16900.419999999998</c:v>
                </c:pt>
                <c:pt idx="11">
                  <c:v>18428.84</c:v>
                </c:pt>
                <c:pt idx="12">
                  <c:v>18161.580000000002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Sheet1!$A$2:$A$19</c:f>
              <c:numCache>
                <c:formatCode>B1mmm\-yy</c:formatCode>
                <c:ptCount val="13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</c:numCache>
            </c:numRef>
          </c:cat>
          <c:val>
            <c:numRef>
              <c:f>Sheet1!$C$2:$C$19</c:f>
              <c:numCache>
                <c:formatCode>#,##0</c:formatCode>
                <c:ptCount val="13"/>
                <c:pt idx="0">
                  <c:v>18049.39</c:v>
                </c:pt>
                <c:pt idx="1">
                  <c:v>19998.259999999998</c:v>
                </c:pt>
                <c:pt idx="2">
                  <c:v>17797.09</c:v>
                </c:pt>
                <c:pt idx="3">
                  <c:v>21711.03</c:v>
                </c:pt>
                <c:pt idx="4">
                  <c:v>20132.25</c:v>
                </c:pt>
                <c:pt idx="5">
                  <c:v>18645.740000000002</c:v>
                </c:pt>
                <c:pt idx="6">
                  <c:v>17201.259999999998</c:v>
                </c:pt>
                <c:pt idx="7">
                  <c:v>17705.16</c:v>
                </c:pt>
                <c:pt idx="8">
                  <c:v>16839.61</c:v>
                </c:pt>
                <c:pt idx="9">
                  <c:v>17391.23</c:v>
                </c:pt>
                <c:pt idx="10">
                  <c:v>17423.34</c:v>
                </c:pt>
                <c:pt idx="11">
                  <c:v>16012.07</c:v>
                </c:pt>
                <c:pt idx="12">
                  <c:v>18011.55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Sheet1!$A$2:$A$19</c:f>
              <c:numCache>
                <c:formatCode>B1mmm\-yy</c:formatCode>
                <c:ptCount val="13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</c:numCache>
            </c:numRef>
          </c:cat>
          <c:val>
            <c:numRef>
              <c:f>Sheet1!$D$2:$D$19</c:f>
              <c:numCache>
                <c:formatCode>#,##0</c:formatCode>
                <c:ptCount val="13"/>
                <c:pt idx="0">
                  <c:v>1664.75</c:v>
                </c:pt>
                <c:pt idx="1">
                  <c:v>-1102.1400000000001</c:v>
                </c:pt>
                <c:pt idx="2">
                  <c:v>1146.26</c:v>
                </c:pt>
                <c:pt idx="3">
                  <c:v>-1798.27</c:v>
                </c:pt>
                <c:pt idx="4">
                  <c:v>31.53</c:v>
                </c:pt>
                <c:pt idx="5">
                  <c:v>-77.98</c:v>
                </c:pt>
                <c:pt idx="6">
                  <c:v>1588.74</c:v>
                </c:pt>
                <c:pt idx="7">
                  <c:v>-456.53</c:v>
                </c:pt>
                <c:pt idx="8">
                  <c:v>390.14</c:v>
                </c:pt>
                <c:pt idx="9">
                  <c:v>1495.2</c:v>
                </c:pt>
                <c:pt idx="10">
                  <c:v>-522.91999999999996</c:v>
                </c:pt>
                <c:pt idx="11">
                  <c:v>2416.77</c:v>
                </c:pt>
                <c:pt idx="12">
                  <c:v>150.03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55968"/>
        <c:axId val="20757504"/>
        <c:axId val="0"/>
      </c:bar3DChart>
      <c:dateAx>
        <c:axId val="20755968"/>
        <c:scaling>
          <c:orientation val="minMax"/>
        </c:scaling>
        <c:delete val="1"/>
        <c:axPos val="b"/>
        <c:numFmt formatCode="B1mmm\-yy" sourceLinked="1"/>
        <c:majorTickMark val="out"/>
        <c:minorTickMark val="none"/>
        <c:tickLblPos val="nextTo"/>
        <c:crossAx val="20757504"/>
        <c:crosses val="autoZero"/>
        <c:auto val="1"/>
        <c:lblOffset val="100"/>
        <c:baseTimeUnit val="months"/>
      </c:dateAx>
      <c:valAx>
        <c:axId val="2075750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0755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en-US"/>
          </a:p>
        </c:txPr>
      </c:dTable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05254579044971"/>
          <c:y val="3.6371890860080011E-2"/>
          <c:w val="0.85870365927547865"/>
          <c:h val="0.89479850645204972"/>
        </c:manualLayout>
      </c:layout>
      <c:barChart>
        <c:barDir val="col"/>
        <c:grouping val="stacked"/>
        <c:varyColors val="0"/>
        <c:ser>
          <c:idx val="0"/>
          <c:order val="0"/>
          <c:tx>
            <c:v>จำนวนนักท่องเที่ยวต่างชาติ</c:v>
          </c:tx>
          <c:spPr>
            <a:solidFill>
              <a:srgbClr val="FFFF00"/>
            </a:solidFill>
          </c:spPr>
          <c:invertIfNegative val="0"/>
          <c:cat>
            <c:strRef>
              <c:f>Tourist!$N$3:$AD$3</c:f>
              <c:strCache>
                <c:ptCount val="17"/>
                <c:pt idx="0">
                  <c:v> ม.ค. 57</c:v>
                </c:pt>
                <c:pt idx="1">
                  <c:v>ก.พ. 57</c:v>
                </c:pt>
                <c:pt idx="2">
                  <c:v>มี.ค. 57</c:v>
                </c:pt>
                <c:pt idx="3">
                  <c:v>เม.ย. 57</c:v>
                </c:pt>
                <c:pt idx="4">
                  <c:v>พ.ค. 57</c:v>
                </c:pt>
                <c:pt idx="5">
                  <c:v>มิ.ย. 57</c:v>
                </c:pt>
                <c:pt idx="6">
                  <c:v>ก.ค. 57</c:v>
                </c:pt>
                <c:pt idx="7">
                  <c:v>ส.ค. 57</c:v>
                </c:pt>
                <c:pt idx="8">
                  <c:v>ก.ย. 57</c:v>
                </c:pt>
                <c:pt idx="9">
                  <c:v>ต.ค. 57</c:v>
                </c:pt>
                <c:pt idx="10">
                  <c:v>พ.ย. 57</c:v>
                </c:pt>
                <c:pt idx="11">
                  <c:v>ธ.ค. 57</c:v>
                </c:pt>
                <c:pt idx="12">
                  <c:v>ม.ค. 58</c:v>
                </c:pt>
                <c:pt idx="13">
                  <c:v>ก.พ. 58</c:v>
                </c:pt>
                <c:pt idx="14">
                  <c:v>มี.ค. 58</c:v>
                </c:pt>
                <c:pt idx="15">
                  <c:v>เม.ย. 58</c:v>
                </c:pt>
                <c:pt idx="16">
                  <c:v>พ.ค. 58</c:v>
                </c:pt>
              </c:strCache>
            </c:strRef>
          </c:cat>
          <c:val>
            <c:numRef>
              <c:f>Tourist!$N$4:$AD$4</c:f>
              <c:numCache>
                <c:formatCode>#,##0</c:formatCode>
                <c:ptCount val="17"/>
                <c:pt idx="0">
                  <c:v>2282568</c:v>
                </c:pt>
                <c:pt idx="1">
                  <c:v>2075304</c:v>
                </c:pt>
                <c:pt idx="2">
                  <c:v>2018008</c:v>
                </c:pt>
                <c:pt idx="3">
                  <c:v>1934841</c:v>
                </c:pt>
                <c:pt idx="4">
                  <c:v>1670860</c:v>
                </c:pt>
                <c:pt idx="5">
                  <c:v>1491300</c:v>
                </c:pt>
                <c:pt idx="6">
                  <c:v>1914582</c:v>
                </c:pt>
                <c:pt idx="7">
                  <c:v>2076444</c:v>
                </c:pt>
                <c:pt idx="8">
                  <c:v>1855626</c:v>
                </c:pt>
                <c:pt idx="9">
                  <c:v>2180601</c:v>
                </c:pt>
                <c:pt idx="10">
                  <c:v>2438301</c:v>
                </c:pt>
                <c:pt idx="11">
                  <c:v>2841333</c:v>
                </c:pt>
                <c:pt idx="12">
                  <c:v>2654634</c:v>
                </c:pt>
                <c:pt idx="13">
                  <c:v>2689492</c:v>
                </c:pt>
                <c:pt idx="14">
                  <c:v>2532600</c:v>
                </c:pt>
                <c:pt idx="15">
                  <c:v>2289601</c:v>
                </c:pt>
                <c:pt idx="16">
                  <c:v>2309250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84480"/>
        <c:axId val="80886400"/>
      </c:barChart>
      <c:lineChart>
        <c:grouping val="standard"/>
        <c:varyColors val="0"/>
        <c:ser>
          <c:idx val="1"/>
          <c:order val="1"/>
          <c:tx>
            <c:v>Growth</c:v>
          </c:tx>
          <c:spPr>
            <a:ln w="73025">
              <a:solidFill>
                <a:srgbClr val="000099"/>
              </a:solidFill>
            </a:ln>
          </c:spPr>
          <c:marker>
            <c:symbol val="square"/>
            <c:size val="11"/>
            <c:spPr>
              <a:solidFill>
                <a:srgbClr val="000099"/>
              </a:solidFill>
              <a:ln w="34925">
                <a:solidFill>
                  <a:srgbClr val="FF0000"/>
                </a:solidFill>
              </a:ln>
            </c:spPr>
          </c:marker>
          <c:cat>
            <c:strRef>
              <c:f>Tourist!$N$3:$AD$3</c:f>
              <c:strCache>
                <c:ptCount val="17"/>
                <c:pt idx="0">
                  <c:v> ม.ค. 57</c:v>
                </c:pt>
                <c:pt idx="1">
                  <c:v>ก.พ. 57</c:v>
                </c:pt>
                <c:pt idx="2">
                  <c:v>มี.ค. 57</c:v>
                </c:pt>
                <c:pt idx="3">
                  <c:v>เม.ย. 57</c:v>
                </c:pt>
                <c:pt idx="4">
                  <c:v>พ.ค. 57</c:v>
                </c:pt>
                <c:pt idx="5">
                  <c:v>มิ.ย. 57</c:v>
                </c:pt>
                <c:pt idx="6">
                  <c:v>ก.ค. 57</c:v>
                </c:pt>
                <c:pt idx="7">
                  <c:v>ส.ค. 57</c:v>
                </c:pt>
                <c:pt idx="8">
                  <c:v>ก.ย. 57</c:v>
                </c:pt>
                <c:pt idx="9">
                  <c:v>ต.ค. 57</c:v>
                </c:pt>
                <c:pt idx="10">
                  <c:v>พ.ย. 57</c:v>
                </c:pt>
                <c:pt idx="11">
                  <c:v>ธ.ค. 57</c:v>
                </c:pt>
                <c:pt idx="12">
                  <c:v>ม.ค. 58</c:v>
                </c:pt>
                <c:pt idx="13">
                  <c:v>ก.พ. 58</c:v>
                </c:pt>
                <c:pt idx="14">
                  <c:v>มี.ค. 58</c:v>
                </c:pt>
                <c:pt idx="15">
                  <c:v>เม.ย. 58</c:v>
                </c:pt>
                <c:pt idx="16">
                  <c:v>พ.ค. 58</c:v>
                </c:pt>
              </c:strCache>
            </c:strRef>
          </c:cat>
          <c:val>
            <c:numRef>
              <c:f>Tourist!$N$5:$AD$5</c:f>
              <c:numCache>
                <c:formatCode>0.00</c:formatCode>
                <c:ptCount val="17"/>
                <c:pt idx="0">
                  <c:v>-1.5475445416694882</c:v>
                </c:pt>
                <c:pt idx="1">
                  <c:v>-12.332965960180918</c:v>
                </c:pt>
                <c:pt idx="2">
                  <c:v>-13.099302385668762</c:v>
                </c:pt>
                <c:pt idx="3">
                  <c:v>-5.9777778317714318</c:v>
                </c:pt>
                <c:pt idx="4">
                  <c:v>-14.048996691303561</c:v>
                </c:pt>
                <c:pt idx="5">
                  <c:v>-27.669365626433834</c:v>
                </c:pt>
                <c:pt idx="6">
                  <c:v>-10.915407926676913</c:v>
                </c:pt>
                <c:pt idx="7">
                  <c:v>-11.852983877129976</c:v>
                </c:pt>
                <c:pt idx="8">
                  <c:v>-7.0021545167923511</c:v>
                </c:pt>
                <c:pt idx="9">
                  <c:v>6.135315407573831</c:v>
                </c:pt>
                <c:pt idx="10">
                  <c:v>2.5309573308574196</c:v>
                </c:pt>
                <c:pt idx="11">
                  <c:v>11.758785075401788</c:v>
                </c:pt>
                <c:pt idx="12">
                  <c:v>16.300324897221024</c:v>
                </c:pt>
                <c:pt idx="13">
                  <c:v>29.595085828389479</c:v>
                </c:pt>
                <c:pt idx="14">
                  <c:v>25.499998017847304</c:v>
                </c:pt>
                <c:pt idx="15">
                  <c:v>18.335356755412977</c:v>
                </c:pt>
                <c:pt idx="16">
                  <c:v>38.207270507403372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89728"/>
        <c:axId val="80888192"/>
      </c:lineChart>
      <c:catAx>
        <c:axId val="808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en-US"/>
          </a:p>
        </c:txPr>
        <c:crossAx val="80886400"/>
        <c:crosses val="autoZero"/>
        <c:auto val="1"/>
        <c:lblAlgn val="ctr"/>
        <c:lblOffset val="100"/>
        <c:tickLblSkip val="1"/>
        <c:noMultiLvlLbl val="0"/>
      </c:catAx>
      <c:valAx>
        <c:axId val="808864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en-US"/>
          </a:p>
        </c:txPr>
        <c:crossAx val="80884480"/>
        <c:crosses val="autoZero"/>
        <c:crossBetween val="between"/>
      </c:valAx>
      <c:valAx>
        <c:axId val="8088819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en-US"/>
          </a:p>
        </c:txPr>
        <c:crossAx val="80889728"/>
        <c:crosses val="max"/>
        <c:crossBetween val="between"/>
      </c:valAx>
      <c:catAx>
        <c:axId val="80889728"/>
        <c:scaling>
          <c:orientation val="minMax"/>
        </c:scaling>
        <c:delete val="1"/>
        <c:axPos val="b"/>
        <c:majorTickMark val="out"/>
        <c:minorTickMark val="none"/>
        <c:tickLblPos val="none"/>
        <c:crossAx val="808881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2060064242890505"/>
          <c:y val="1.8291706165721913E-2"/>
          <c:w val="0.45458349307332285"/>
          <c:h val="6.6351763300396063E-2"/>
        </c:manualLayout>
      </c:layout>
      <c:overlay val="0"/>
      <c:txPr>
        <a:bodyPr/>
        <a:lstStyle/>
        <a:p>
          <a:pPr>
            <a:defRPr sz="2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A07FB-0944-4E94-9557-F452E4B75233}" type="doc">
      <dgm:prSet loTypeId="urn:microsoft.com/office/officeart/2005/8/layout/hProcess4" loCatId="process" qsTypeId="urn:microsoft.com/office/officeart/2005/8/quickstyle/simple1" qsCatId="simple" csTypeId="urn:microsoft.com/office/officeart/2005/8/colors/accent6_4" csCatId="accent6" phldr="1"/>
      <dgm:spPr/>
    </dgm:pt>
    <dgm:pt modelId="{F90A7EB8-4F03-44E5-8A33-433731925392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ขยายตลาด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gm:t>
    </dgm:pt>
    <dgm:pt modelId="{ED4622D9-CB07-4397-80C2-C772D7B9385D}" type="parTrans" cxnId="{6C54B544-8482-4990-A7B8-AD1C7D2CC32C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29999-5369-4351-8109-C94BE741F8C5}" type="sibTrans" cxnId="{6C54B544-8482-4990-A7B8-AD1C7D2CC32C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6B0DC-7EBD-4130-BEB9-A52A63ECC01E}">
      <dgm:prSet phldrT="[Text]" custT="1"/>
      <dgm:spPr>
        <a:solidFill>
          <a:schemeClr val="tx2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พัฒนาขีดความสามารถ</a:t>
          </a:r>
          <a:endParaRPr lang="th-TH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gm:t>
    </dgm:pt>
    <dgm:pt modelId="{D5D97E81-86EB-4E95-8D28-742B598E8872}" type="parTrans" cxnId="{3C313878-7C22-4EB7-BECF-367B3BD7676D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EC83A4-B8C7-4668-BCF6-1D89835DDEBD}" type="sibTrans" cxnId="{3C313878-7C22-4EB7-BECF-367B3BD7676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A9D314-7215-4254-A4DB-58B7A308D0A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การเข้าถึงแหล่งเงินทุน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gm:t>
    </dgm:pt>
    <dgm:pt modelId="{B57E64A0-8798-4FBF-A868-1E640CA68486}" type="parTrans" cxnId="{D9980729-D68A-488F-8489-C666C2D375C9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F140FD-1650-44EB-A082-A6FB9E78F286}" type="sibTrans" cxnId="{D9980729-D68A-488F-8489-C666C2D375C9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BA053-1C66-4040-AFF8-342008CD9FF0}">
      <dgm:prSet custT="1"/>
      <dgm:spPr/>
      <dgm:t>
        <a:bodyPr/>
        <a:lstStyle/>
        <a:p>
          <a:endParaRPr lang="th-TH" sz="1200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E89A6EC1-D1D4-40E1-8AC5-464583221178}" type="parTrans" cxnId="{F76F78D9-A60F-451D-A275-2D3C2423CDB5}">
      <dgm:prSet/>
      <dgm:spPr/>
      <dgm:t>
        <a:bodyPr/>
        <a:lstStyle/>
        <a:p>
          <a:endParaRPr lang="th-TH"/>
        </a:p>
      </dgm:t>
    </dgm:pt>
    <dgm:pt modelId="{4F7B62D6-AAA8-4413-9EE4-CB771CB93B2C}" type="sibTrans" cxnId="{F76F78D9-A60F-451D-A275-2D3C2423CDB5}">
      <dgm:prSet/>
      <dgm:spPr/>
      <dgm:t>
        <a:bodyPr/>
        <a:lstStyle/>
        <a:p>
          <a:endParaRPr lang="th-TH"/>
        </a:p>
      </dgm:t>
    </dgm:pt>
    <dgm:pt modelId="{23FFDBF0-D3F7-4F79-8D76-1CB0B573AF98}">
      <dgm:prSet phldrT="[Text]" custT="1"/>
      <dgm:spPr>
        <a:solidFill>
          <a:schemeClr val="bg1"/>
        </a:solidFill>
      </dgm:spPr>
      <dgm:t>
        <a:bodyPr/>
        <a:lstStyle/>
        <a:p>
          <a:endParaRPr lang="th-TH" sz="2600" b="0" dirty="0" smtClean="0">
            <a:effectLst/>
            <a:latin typeface="MV Boli" pitchFamily="2" charset="0"/>
            <a:cs typeface="CordiaUPC" pitchFamily="34" charset="-34"/>
          </a:endParaRPr>
        </a:p>
      </dgm:t>
    </dgm:pt>
    <dgm:pt modelId="{64F3BF64-BC24-4A08-A308-27F6ADC195BC}" type="parTrans" cxnId="{E95310B4-E856-43A3-81C1-2482D52BC236}">
      <dgm:prSet/>
      <dgm:spPr/>
      <dgm:t>
        <a:bodyPr/>
        <a:lstStyle/>
        <a:p>
          <a:endParaRPr lang="th-TH"/>
        </a:p>
      </dgm:t>
    </dgm:pt>
    <dgm:pt modelId="{E8E0DCDD-CF40-4A8E-B94E-E113F1DA00F0}" type="sibTrans" cxnId="{E95310B4-E856-43A3-81C1-2482D52BC236}">
      <dgm:prSet/>
      <dgm:spPr/>
      <dgm:t>
        <a:bodyPr/>
        <a:lstStyle/>
        <a:p>
          <a:endParaRPr lang="th-TH"/>
        </a:p>
      </dgm:t>
    </dgm:pt>
    <dgm:pt modelId="{DE0FFE7E-FA81-47C0-967C-E0A4CFC1E519}">
      <dgm:prSet phldrT="[Text]" custT="1"/>
      <dgm:spPr>
        <a:solidFill>
          <a:schemeClr val="bg1"/>
        </a:solidFill>
      </dgm:spPr>
      <dgm:t>
        <a:bodyPr/>
        <a:lstStyle/>
        <a:p>
          <a:endParaRPr lang="th-TH" sz="2600" b="0" dirty="0">
            <a:effectLst/>
            <a:latin typeface="MV Boli" pitchFamily="2" charset="0"/>
            <a:cs typeface="CordiaUPC" pitchFamily="34" charset="-34"/>
          </a:endParaRPr>
        </a:p>
      </dgm:t>
    </dgm:pt>
    <dgm:pt modelId="{A0B6E738-8461-4EA8-841A-1CD2E63B5FA0}" type="parTrans" cxnId="{A513CAEC-B3F8-4C6F-9216-593416218647}">
      <dgm:prSet/>
      <dgm:spPr/>
      <dgm:t>
        <a:bodyPr/>
        <a:lstStyle/>
        <a:p>
          <a:endParaRPr lang="th-TH"/>
        </a:p>
      </dgm:t>
    </dgm:pt>
    <dgm:pt modelId="{26EDAE36-F172-401B-9713-B3CD76AD1CA1}" type="sibTrans" cxnId="{A513CAEC-B3F8-4C6F-9216-593416218647}">
      <dgm:prSet/>
      <dgm:spPr/>
      <dgm:t>
        <a:bodyPr/>
        <a:lstStyle/>
        <a:p>
          <a:endParaRPr lang="th-TH"/>
        </a:p>
      </dgm:t>
    </dgm:pt>
    <dgm:pt modelId="{71DFCC76-10B8-4D6D-B65D-1E1F6136D0A9}" type="pres">
      <dgm:prSet presAssocID="{FCDA07FB-0944-4E94-9557-F452E4B75233}" presName="Name0" presStyleCnt="0">
        <dgm:presLayoutVars>
          <dgm:dir/>
          <dgm:animLvl val="lvl"/>
          <dgm:resizeHandles val="exact"/>
        </dgm:presLayoutVars>
      </dgm:prSet>
      <dgm:spPr/>
    </dgm:pt>
    <dgm:pt modelId="{B2DD7BD3-9DCB-4A30-A4C7-BA22A53FE90F}" type="pres">
      <dgm:prSet presAssocID="{FCDA07FB-0944-4E94-9557-F452E4B75233}" presName="tSp" presStyleCnt="0"/>
      <dgm:spPr/>
    </dgm:pt>
    <dgm:pt modelId="{40D2E6F1-2995-442D-91BF-3BA7226BD909}" type="pres">
      <dgm:prSet presAssocID="{FCDA07FB-0944-4E94-9557-F452E4B75233}" presName="bSp" presStyleCnt="0"/>
      <dgm:spPr/>
    </dgm:pt>
    <dgm:pt modelId="{0D1B1B51-CFA3-49C1-B43C-BCBDCEBE6348}" type="pres">
      <dgm:prSet presAssocID="{FCDA07FB-0944-4E94-9557-F452E4B75233}" presName="process" presStyleCnt="0"/>
      <dgm:spPr/>
    </dgm:pt>
    <dgm:pt modelId="{DF37396F-FAD9-472F-BCFE-4819BC01B62C}" type="pres">
      <dgm:prSet presAssocID="{F90A7EB8-4F03-44E5-8A33-433731925392}" presName="composite1" presStyleCnt="0"/>
      <dgm:spPr/>
    </dgm:pt>
    <dgm:pt modelId="{818ABFB2-ECE1-42C1-A1AE-23223791DDBE}" type="pres">
      <dgm:prSet presAssocID="{F90A7EB8-4F03-44E5-8A33-433731925392}" presName="dummyNode1" presStyleLbl="node1" presStyleIdx="0" presStyleCnt="3"/>
      <dgm:spPr/>
    </dgm:pt>
    <dgm:pt modelId="{C976F438-3238-4ACE-9205-529B20B27A77}" type="pres">
      <dgm:prSet presAssocID="{F90A7EB8-4F03-44E5-8A33-433731925392}" presName="childNode1" presStyleLbl="bgAcc1" presStyleIdx="0" presStyleCnt="3" custScaleX="118608" custScaleY="77785" custLinFactNeighborX="1908" custLinFactNeighborY="-134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B5B8D1-0398-4940-8AAB-6D8D719D8909}" type="pres">
      <dgm:prSet presAssocID="{F90A7EB8-4F03-44E5-8A33-43373192539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173EF7-1DF3-460A-AC9D-19486C3976DB}" type="pres">
      <dgm:prSet presAssocID="{F90A7EB8-4F03-44E5-8A33-433731925392}" presName="parentNode1" presStyleLbl="node1" presStyleIdx="0" presStyleCnt="3" custScaleX="164441" custScaleY="262139" custLinFactNeighborX="1491" custLinFactNeighborY="405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26F4ED-B5C9-4B27-8921-70D43AD2ABF7}" type="pres">
      <dgm:prSet presAssocID="{F90A7EB8-4F03-44E5-8A33-433731925392}" presName="connSite1" presStyleCnt="0"/>
      <dgm:spPr/>
    </dgm:pt>
    <dgm:pt modelId="{28C0C2EA-563C-4A3B-9B7C-9B43FC431E25}" type="pres">
      <dgm:prSet presAssocID="{25129999-5369-4351-8109-C94BE741F8C5}" presName="Name9" presStyleLbl="sibTrans2D1" presStyleIdx="0" presStyleCnt="2"/>
      <dgm:spPr/>
      <dgm:t>
        <a:bodyPr/>
        <a:lstStyle/>
        <a:p>
          <a:endParaRPr lang="th-TH"/>
        </a:p>
      </dgm:t>
    </dgm:pt>
    <dgm:pt modelId="{BB740A55-3E61-4B0D-A8FD-630DB3E5C537}" type="pres">
      <dgm:prSet presAssocID="{D346B0DC-7EBD-4130-BEB9-A52A63ECC01E}" presName="composite2" presStyleCnt="0"/>
      <dgm:spPr/>
    </dgm:pt>
    <dgm:pt modelId="{5A6E9C12-6294-453F-B826-951392FAD829}" type="pres">
      <dgm:prSet presAssocID="{D346B0DC-7EBD-4130-BEB9-A52A63ECC01E}" presName="dummyNode2" presStyleLbl="node1" presStyleIdx="0" presStyleCnt="3"/>
      <dgm:spPr/>
    </dgm:pt>
    <dgm:pt modelId="{56B8D9EB-36F2-4DD4-9EA2-4E243D6D2CA3}" type="pres">
      <dgm:prSet presAssocID="{D346B0DC-7EBD-4130-BEB9-A52A63ECC01E}" presName="childNode2" presStyleLbl="bgAcc1" presStyleIdx="1" presStyleCnt="3" custLinFactNeighborX="2921" custLinFactNeighborY="280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2B770B-5E3E-431C-AF59-D0EC19D12E69}" type="pres">
      <dgm:prSet presAssocID="{D346B0DC-7EBD-4130-BEB9-A52A63ECC01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900DE-4863-40B2-BAD1-ECBA87E9ECD0}" type="pres">
      <dgm:prSet presAssocID="{D346B0DC-7EBD-4130-BEB9-A52A63ECC01E}" presName="parentNode2" presStyleLbl="node1" presStyleIdx="1" presStyleCnt="3" custScaleX="128226" custScaleY="24716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1E2BA4-C86B-494E-96FD-892ED46AA9CB}" type="pres">
      <dgm:prSet presAssocID="{D346B0DC-7EBD-4130-BEB9-A52A63ECC01E}" presName="connSite2" presStyleCnt="0"/>
      <dgm:spPr/>
    </dgm:pt>
    <dgm:pt modelId="{F2E5D0DB-61A2-4798-A923-10A6ADBE5272}" type="pres">
      <dgm:prSet presAssocID="{1CEC83A4-B8C7-4668-BCF6-1D89835DDEBD}" presName="Name18" presStyleLbl="sibTrans2D1" presStyleIdx="1" presStyleCnt="2"/>
      <dgm:spPr/>
      <dgm:t>
        <a:bodyPr/>
        <a:lstStyle/>
        <a:p>
          <a:endParaRPr lang="th-TH"/>
        </a:p>
      </dgm:t>
    </dgm:pt>
    <dgm:pt modelId="{08E5ED9F-B8F3-4B3D-B66B-D50B3C9E3364}" type="pres">
      <dgm:prSet presAssocID="{72A9D314-7215-4254-A4DB-58B7A308D0A5}" presName="composite1" presStyleCnt="0"/>
      <dgm:spPr/>
    </dgm:pt>
    <dgm:pt modelId="{450FE435-54D9-4E92-9471-3308EB68B920}" type="pres">
      <dgm:prSet presAssocID="{72A9D314-7215-4254-A4DB-58B7A308D0A5}" presName="dummyNode1" presStyleLbl="node1" presStyleIdx="1" presStyleCnt="3"/>
      <dgm:spPr/>
    </dgm:pt>
    <dgm:pt modelId="{818BC7B2-0CC2-4B45-B309-403EEE0145B6}" type="pres">
      <dgm:prSet presAssocID="{72A9D314-7215-4254-A4DB-58B7A308D0A5}" presName="childNode1" presStyleLbl="bgAcc1" presStyleIdx="2" presStyleCnt="3" custLinFactNeighborX="1721" custLinFactNeighborY="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D19489-9C08-4075-93D7-8D511D5A7041}" type="pres">
      <dgm:prSet presAssocID="{72A9D314-7215-4254-A4DB-58B7A308D0A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AAA652-FC27-4D49-AA13-56AA82A92164}" type="pres">
      <dgm:prSet presAssocID="{72A9D314-7215-4254-A4DB-58B7A308D0A5}" presName="parentNode1" presStyleLbl="node1" presStyleIdx="2" presStyleCnt="3" custScaleX="168641" custScaleY="253109" custLinFactNeighborX="110" custLinFactNeighborY="7427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C0865B-C66D-4D1B-B63D-92DB003405BA}" type="pres">
      <dgm:prSet presAssocID="{72A9D314-7215-4254-A4DB-58B7A308D0A5}" presName="connSite1" presStyleCnt="0"/>
      <dgm:spPr/>
    </dgm:pt>
  </dgm:ptLst>
  <dgm:cxnLst>
    <dgm:cxn modelId="{E968014B-D10E-447A-9B80-40CA59507143}" type="presOf" srcId="{DE0FFE7E-FA81-47C0-967C-E0A4CFC1E519}" destId="{818BC7B2-0CC2-4B45-B309-403EEE0145B6}" srcOrd="0" destOrd="0" presId="urn:microsoft.com/office/officeart/2005/8/layout/hProcess4"/>
    <dgm:cxn modelId="{27500BEA-2EDD-469A-8CC3-4B9EC504E964}" type="presOf" srcId="{B12BA053-1C66-4040-AFF8-342008CD9FF0}" destId="{C976F438-3238-4ACE-9205-529B20B27A77}" srcOrd="0" destOrd="0" presId="urn:microsoft.com/office/officeart/2005/8/layout/hProcess4"/>
    <dgm:cxn modelId="{A513CAEC-B3F8-4C6F-9216-593416218647}" srcId="{72A9D314-7215-4254-A4DB-58B7A308D0A5}" destId="{DE0FFE7E-FA81-47C0-967C-E0A4CFC1E519}" srcOrd="0" destOrd="0" parTransId="{A0B6E738-8461-4EA8-841A-1CD2E63B5FA0}" sibTransId="{26EDAE36-F172-401B-9713-B3CD76AD1CA1}"/>
    <dgm:cxn modelId="{D22A3A85-5E79-49CF-8FFF-A97A7BE78580}" type="presOf" srcId="{25129999-5369-4351-8109-C94BE741F8C5}" destId="{28C0C2EA-563C-4A3B-9B7C-9B43FC431E25}" srcOrd="0" destOrd="0" presId="urn:microsoft.com/office/officeart/2005/8/layout/hProcess4"/>
    <dgm:cxn modelId="{DBD5AA87-DB13-4884-8F01-B0D9666A8135}" type="presOf" srcId="{D346B0DC-7EBD-4130-BEB9-A52A63ECC01E}" destId="{FCD900DE-4863-40B2-BAD1-ECBA87E9ECD0}" srcOrd="0" destOrd="0" presId="urn:microsoft.com/office/officeart/2005/8/layout/hProcess4"/>
    <dgm:cxn modelId="{4840A56C-CC16-4C9F-81EC-8E1BC51B390A}" type="presOf" srcId="{DE0FFE7E-FA81-47C0-967C-E0A4CFC1E519}" destId="{70D19489-9C08-4075-93D7-8D511D5A7041}" srcOrd="1" destOrd="0" presId="urn:microsoft.com/office/officeart/2005/8/layout/hProcess4"/>
    <dgm:cxn modelId="{D9980729-D68A-488F-8489-C666C2D375C9}" srcId="{FCDA07FB-0944-4E94-9557-F452E4B75233}" destId="{72A9D314-7215-4254-A4DB-58B7A308D0A5}" srcOrd="2" destOrd="0" parTransId="{B57E64A0-8798-4FBF-A868-1E640CA68486}" sibTransId="{8BF140FD-1650-44EB-A082-A6FB9E78F286}"/>
    <dgm:cxn modelId="{A92C6EFC-DACF-44CC-9C84-95A96EB62E59}" type="presOf" srcId="{FCDA07FB-0944-4E94-9557-F452E4B75233}" destId="{71DFCC76-10B8-4D6D-B65D-1E1F6136D0A9}" srcOrd="0" destOrd="0" presId="urn:microsoft.com/office/officeart/2005/8/layout/hProcess4"/>
    <dgm:cxn modelId="{FAEE8687-A68F-4445-A18A-E5434DBF68BA}" type="presOf" srcId="{B12BA053-1C66-4040-AFF8-342008CD9FF0}" destId="{41B5B8D1-0398-4940-8AAB-6D8D719D8909}" srcOrd="1" destOrd="0" presId="urn:microsoft.com/office/officeart/2005/8/layout/hProcess4"/>
    <dgm:cxn modelId="{5E6B62F3-A0EE-42E9-B2DA-795F16ABAA84}" type="presOf" srcId="{1CEC83A4-B8C7-4668-BCF6-1D89835DDEBD}" destId="{F2E5D0DB-61A2-4798-A923-10A6ADBE5272}" srcOrd="0" destOrd="0" presId="urn:microsoft.com/office/officeart/2005/8/layout/hProcess4"/>
    <dgm:cxn modelId="{3C313878-7C22-4EB7-BECF-367B3BD7676D}" srcId="{FCDA07FB-0944-4E94-9557-F452E4B75233}" destId="{D346B0DC-7EBD-4130-BEB9-A52A63ECC01E}" srcOrd="1" destOrd="0" parTransId="{D5D97E81-86EB-4E95-8D28-742B598E8872}" sibTransId="{1CEC83A4-B8C7-4668-BCF6-1D89835DDEBD}"/>
    <dgm:cxn modelId="{73CCC4DC-71A4-425C-B47C-3270F36B905C}" type="presOf" srcId="{72A9D314-7215-4254-A4DB-58B7A308D0A5}" destId="{60AAA652-FC27-4D49-AA13-56AA82A92164}" srcOrd="0" destOrd="0" presId="urn:microsoft.com/office/officeart/2005/8/layout/hProcess4"/>
    <dgm:cxn modelId="{DE452CC3-F95A-47C3-8C8C-E3DD38097459}" type="presOf" srcId="{23FFDBF0-D3F7-4F79-8D76-1CB0B573AF98}" destId="{9C2B770B-5E3E-431C-AF59-D0EC19D12E69}" srcOrd="1" destOrd="0" presId="urn:microsoft.com/office/officeart/2005/8/layout/hProcess4"/>
    <dgm:cxn modelId="{E95310B4-E856-43A3-81C1-2482D52BC236}" srcId="{D346B0DC-7EBD-4130-BEB9-A52A63ECC01E}" destId="{23FFDBF0-D3F7-4F79-8D76-1CB0B573AF98}" srcOrd="0" destOrd="0" parTransId="{64F3BF64-BC24-4A08-A308-27F6ADC195BC}" sibTransId="{E8E0DCDD-CF40-4A8E-B94E-E113F1DA00F0}"/>
    <dgm:cxn modelId="{F76F78D9-A60F-451D-A275-2D3C2423CDB5}" srcId="{F90A7EB8-4F03-44E5-8A33-433731925392}" destId="{B12BA053-1C66-4040-AFF8-342008CD9FF0}" srcOrd="0" destOrd="0" parTransId="{E89A6EC1-D1D4-40E1-8AC5-464583221178}" sibTransId="{4F7B62D6-AAA8-4413-9EE4-CB771CB93B2C}"/>
    <dgm:cxn modelId="{ED7EDD97-EDF0-4AED-8A7B-011A6B89FF15}" type="presOf" srcId="{23FFDBF0-D3F7-4F79-8D76-1CB0B573AF98}" destId="{56B8D9EB-36F2-4DD4-9EA2-4E243D6D2CA3}" srcOrd="0" destOrd="0" presId="urn:microsoft.com/office/officeart/2005/8/layout/hProcess4"/>
    <dgm:cxn modelId="{6C54B544-8482-4990-A7B8-AD1C7D2CC32C}" srcId="{FCDA07FB-0944-4E94-9557-F452E4B75233}" destId="{F90A7EB8-4F03-44E5-8A33-433731925392}" srcOrd="0" destOrd="0" parTransId="{ED4622D9-CB07-4397-80C2-C772D7B9385D}" sibTransId="{25129999-5369-4351-8109-C94BE741F8C5}"/>
    <dgm:cxn modelId="{19BC24F8-DDC2-44A4-91B0-17F83819081A}" type="presOf" srcId="{F90A7EB8-4F03-44E5-8A33-433731925392}" destId="{75173EF7-1DF3-460A-AC9D-19486C3976DB}" srcOrd="0" destOrd="0" presId="urn:microsoft.com/office/officeart/2005/8/layout/hProcess4"/>
    <dgm:cxn modelId="{D5A6DDDE-A33B-4837-82C8-F9E463CDA0AE}" type="presParOf" srcId="{71DFCC76-10B8-4D6D-B65D-1E1F6136D0A9}" destId="{B2DD7BD3-9DCB-4A30-A4C7-BA22A53FE90F}" srcOrd="0" destOrd="0" presId="urn:microsoft.com/office/officeart/2005/8/layout/hProcess4"/>
    <dgm:cxn modelId="{A193FC01-7B60-43B1-A2BE-21B1A9EC05E7}" type="presParOf" srcId="{71DFCC76-10B8-4D6D-B65D-1E1F6136D0A9}" destId="{40D2E6F1-2995-442D-91BF-3BA7226BD909}" srcOrd="1" destOrd="0" presId="urn:microsoft.com/office/officeart/2005/8/layout/hProcess4"/>
    <dgm:cxn modelId="{2CE33E19-F28F-4A95-876B-FA4D93A1D6BA}" type="presParOf" srcId="{71DFCC76-10B8-4D6D-B65D-1E1F6136D0A9}" destId="{0D1B1B51-CFA3-49C1-B43C-BCBDCEBE6348}" srcOrd="2" destOrd="0" presId="urn:microsoft.com/office/officeart/2005/8/layout/hProcess4"/>
    <dgm:cxn modelId="{963537A7-ADD4-464D-9FD1-C1F52DAA62BD}" type="presParOf" srcId="{0D1B1B51-CFA3-49C1-B43C-BCBDCEBE6348}" destId="{DF37396F-FAD9-472F-BCFE-4819BC01B62C}" srcOrd="0" destOrd="0" presId="urn:microsoft.com/office/officeart/2005/8/layout/hProcess4"/>
    <dgm:cxn modelId="{FC74E3B5-BE28-45D5-B050-D777F13493F4}" type="presParOf" srcId="{DF37396F-FAD9-472F-BCFE-4819BC01B62C}" destId="{818ABFB2-ECE1-42C1-A1AE-23223791DDBE}" srcOrd="0" destOrd="0" presId="urn:microsoft.com/office/officeart/2005/8/layout/hProcess4"/>
    <dgm:cxn modelId="{4336B573-450B-4242-BD22-6EBF70B6D640}" type="presParOf" srcId="{DF37396F-FAD9-472F-BCFE-4819BC01B62C}" destId="{C976F438-3238-4ACE-9205-529B20B27A77}" srcOrd="1" destOrd="0" presId="urn:microsoft.com/office/officeart/2005/8/layout/hProcess4"/>
    <dgm:cxn modelId="{02963A5F-02D3-4360-8A45-9F4534D8878B}" type="presParOf" srcId="{DF37396F-FAD9-472F-BCFE-4819BC01B62C}" destId="{41B5B8D1-0398-4940-8AAB-6D8D719D8909}" srcOrd="2" destOrd="0" presId="urn:microsoft.com/office/officeart/2005/8/layout/hProcess4"/>
    <dgm:cxn modelId="{7DA037D2-A443-43BB-9AB7-B77F0AC93AD3}" type="presParOf" srcId="{DF37396F-FAD9-472F-BCFE-4819BC01B62C}" destId="{75173EF7-1DF3-460A-AC9D-19486C3976DB}" srcOrd="3" destOrd="0" presId="urn:microsoft.com/office/officeart/2005/8/layout/hProcess4"/>
    <dgm:cxn modelId="{2A1C8312-80DA-4DCA-9025-0A12A23835F4}" type="presParOf" srcId="{DF37396F-FAD9-472F-BCFE-4819BC01B62C}" destId="{6F26F4ED-B5C9-4B27-8921-70D43AD2ABF7}" srcOrd="4" destOrd="0" presId="urn:microsoft.com/office/officeart/2005/8/layout/hProcess4"/>
    <dgm:cxn modelId="{A9CBEADC-8F81-4684-BBCA-1164F996D20D}" type="presParOf" srcId="{0D1B1B51-CFA3-49C1-B43C-BCBDCEBE6348}" destId="{28C0C2EA-563C-4A3B-9B7C-9B43FC431E25}" srcOrd="1" destOrd="0" presId="urn:microsoft.com/office/officeart/2005/8/layout/hProcess4"/>
    <dgm:cxn modelId="{89AB9C38-CDC4-45C4-B4E7-5CFEE9C9B331}" type="presParOf" srcId="{0D1B1B51-CFA3-49C1-B43C-BCBDCEBE6348}" destId="{BB740A55-3E61-4B0D-A8FD-630DB3E5C537}" srcOrd="2" destOrd="0" presId="urn:microsoft.com/office/officeart/2005/8/layout/hProcess4"/>
    <dgm:cxn modelId="{D8E758EB-0FA7-4FF4-A36E-48071FFF5A46}" type="presParOf" srcId="{BB740A55-3E61-4B0D-A8FD-630DB3E5C537}" destId="{5A6E9C12-6294-453F-B826-951392FAD829}" srcOrd="0" destOrd="0" presId="urn:microsoft.com/office/officeart/2005/8/layout/hProcess4"/>
    <dgm:cxn modelId="{9AFA91DC-1C62-4148-A857-0A65C030152B}" type="presParOf" srcId="{BB740A55-3E61-4B0D-A8FD-630DB3E5C537}" destId="{56B8D9EB-36F2-4DD4-9EA2-4E243D6D2CA3}" srcOrd="1" destOrd="0" presId="urn:microsoft.com/office/officeart/2005/8/layout/hProcess4"/>
    <dgm:cxn modelId="{F3689363-A824-4FCF-9060-A625CBBE47C7}" type="presParOf" srcId="{BB740A55-3E61-4B0D-A8FD-630DB3E5C537}" destId="{9C2B770B-5E3E-431C-AF59-D0EC19D12E69}" srcOrd="2" destOrd="0" presId="urn:microsoft.com/office/officeart/2005/8/layout/hProcess4"/>
    <dgm:cxn modelId="{46F9D3EE-7B78-416B-944B-08885946095B}" type="presParOf" srcId="{BB740A55-3E61-4B0D-A8FD-630DB3E5C537}" destId="{FCD900DE-4863-40B2-BAD1-ECBA87E9ECD0}" srcOrd="3" destOrd="0" presId="urn:microsoft.com/office/officeart/2005/8/layout/hProcess4"/>
    <dgm:cxn modelId="{692A03EB-CC38-4ABA-A95F-BDA0167B8D1E}" type="presParOf" srcId="{BB740A55-3E61-4B0D-A8FD-630DB3E5C537}" destId="{771E2BA4-C86B-494E-96FD-892ED46AA9CB}" srcOrd="4" destOrd="0" presId="urn:microsoft.com/office/officeart/2005/8/layout/hProcess4"/>
    <dgm:cxn modelId="{13FC784C-DBAB-485E-8B6A-40C5E45759F7}" type="presParOf" srcId="{0D1B1B51-CFA3-49C1-B43C-BCBDCEBE6348}" destId="{F2E5D0DB-61A2-4798-A923-10A6ADBE5272}" srcOrd="3" destOrd="0" presId="urn:microsoft.com/office/officeart/2005/8/layout/hProcess4"/>
    <dgm:cxn modelId="{ED144EE8-1EC4-442B-9101-2A29F2F2D400}" type="presParOf" srcId="{0D1B1B51-CFA3-49C1-B43C-BCBDCEBE6348}" destId="{08E5ED9F-B8F3-4B3D-B66B-D50B3C9E3364}" srcOrd="4" destOrd="0" presId="urn:microsoft.com/office/officeart/2005/8/layout/hProcess4"/>
    <dgm:cxn modelId="{1D5D26EE-AD49-4C1C-B6C8-EA86C0E03E80}" type="presParOf" srcId="{08E5ED9F-B8F3-4B3D-B66B-D50B3C9E3364}" destId="{450FE435-54D9-4E92-9471-3308EB68B920}" srcOrd="0" destOrd="0" presId="urn:microsoft.com/office/officeart/2005/8/layout/hProcess4"/>
    <dgm:cxn modelId="{E2DF97BD-0E0A-4E42-B0BD-151D9266196D}" type="presParOf" srcId="{08E5ED9F-B8F3-4B3D-B66B-D50B3C9E3364}" destId="{818BC7B2-0CC2-4B45-B309-403EEE0145B6}" srcOrd="1" destOrd="0" presId="urn:microsoft.com/office/officeart/2005/8/layout/hProcess4"/>
    <dgm:cxn modelId="{AE972EFB-C1A6-44B3-99E7-11F8EA97EC50}" type="presParOf" srcId="{08E5ED9F-B8F3-4B3D-B66B-D50B3C9E3364}" destId="{70D19489-9C08-4075-93D7-8D511D5A7041}" srcOrd="2" destOrd="0" presId="urn:microsoft.com/office/officeart/2005/8/layout/hProcess4"/>
    <dgm:cxn modelId="{637065AF-BD05-4952-8625-91724AEC885F}" type="presParOf" srcId="{08E5ED9F-B8F3-4B3D-B66B-D50B3C9E3364}" destId="{60AAA652-FC27-4D49-AA13-56AA82A92164}" srcOrd="3" destOrd="0" presId="urn:microsoft.com/office/officeart/2005/8/layout/hProcess4"/>
    <dgm:cxn modelId="{B839C474-B925-4868-83FE-ED0D8B13591E}" type="presParOf" srcId="{08E5ED9F-B8F3-4B3D-B66B-D50B3C9E3364}" destId="{EBC0865B-C66D-4D1B-B63D-92DB003405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6FDC7-E019-4591-A7E9-30977B86D55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FB8C2FF-B643-42EA-A3C7-70115DDB2562}">
      <dgm:prSet phldrT="[Text]" custT="1"/>
      <dgm:spPr>
        <a:solidFill>
          <a:srgbClr val="FFC000"/>
        </a:solidFill>
        <a:ln>
          <a:noFill/>
        </a:ln>
        <a:effectLst>
          <a:glow rad="101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BrowalliaUPC" pitchFamily="34" charset="-34"/>
              <a:cs typeface="BrowalliaUPC" pitchFamily="34" charset="-34"/>
            </a:rPr>
            <a:t>LEs</a:t>
          </a:r>
          <a:endParaRPr lang="th-TH" sz="2400" dirty="0">
            <a:solidFill>
              <a:schemeClr val="tx1"/>
            </a:solidFill>
            <a:latin typeface="BrowalliaUPC" pitchFamily="34" charset="-34"/>
            <a:cs typeface="BrowalliaUPC" pitchFamily="34" charset="-34"/>
          </a:endParaRPr>
        </a:p>
      </dgm:t>
    </dgm:pt>
    <dgm:pt modelId="{0E9DB510-BFCE-438E-AA0F-4E9C2F8AA26E}" type="parTrans" cxnId="{E3CB18A6-CE00-4A81-B03E-2DD69F64DB02}">
      <dgm:prSet/>
      <dgm:spPr/>
      <dgm:t>
        <a:bodyPr/>
        <a:lstStyle/>
        <a:p>
          <a:endParaRPr lang="th-TH"/>
        </a:p>
      </dgm:t>
    </dgm:pt>
    <dgm:pt modelId="{C5DF2175-FC29-4716-AC34-5A40F8969AC4}" type="sibTrans" cxnId="{E3CB18A6-CE00-4A81-B03E-2DD69F64DB02}">
      <dgm:prSet/>
      <dgm:spPr/>
      <dgm:t>
        <a:bodyPr/>
        <a:lstStyle/>
        <a:p>
          <a:endParaRPr lang="th-TH"/>
        </a:p>
      </dgm:t>
    </dgm:pt>
    <dgm:pt modelId="{140DD04B-62A8-49E3-8094-62B93847F33D}">
      <dgm:prSet phldrT="[Text]" custT="1"/>
      <dgm:spPr>
        <a:solidFill>
          <a:schemeClr val="accent3"/>
        </a:solidFill>
        <a:ln>
          <a:solidFill>
            <a:srgbClr val="92D050"/>
          </a:solidFill>
        </a:ln>
        <a:effectLst>
          <a:glow rad="101600">
            <a:srgbClr val="7030A0">
              <a:alpha val="6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rPr>
            <a:t>SMEs</a:t>
          </a:r>
          <a:endParaRPr lang="th-TH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itchFamily="34" charset="-34"/>
            <a:cs typeface="BrowalliaUPC" pitchFamily="34" charset="-34"/>
          </a:endParaRPr>
        </a:p>
      </dgm:t>
    </dgm:pt>
    <dgm:pt modelId="{B0C98C14-37A8-4AF2-8551-27E78AC2EEAD}" type="parTrans" cxnId="{62F73FB8-12AD-4A59-8ADC-2B8B96C67071}">
      <dgm:prSet/>
      <dgm:spPr/>
      <dgm:t>
        <a:bodyPr/>
        <a:lstStyle/>
        <a:p>
          <a:endParaRPr lang="th-TH"/>
        </a:p>
      </dgm:t>
    </dgm:pt>
    <dgm:pt modelId="{AB35E8A1-D7E9-4AFB-98E8-7EC724074166}" type="sibTrans" cxnId="{62F73FB8-12AD-4A59-8ADC-2B8B96C67071}">
      <dgm:prSet/>
      <dgm:spPr/>
      <dgm:t>
        <a:bodyPr/>
        <a:lstStyle/>
        <a:p>
          <a:endParaRPr lang="th-TH"/>
        </a:p>
      </dgm:t>
    </dgm:pt>
    <dgm:pt modelId="{5A5BD792-01A9-4AB2-B16E-E991435B5603}" type="pres">
      <dgm:prSet presAssocID="{0E96FDC7-E019-4591-A7E9-30977B86D55F}" presName="Name0" presStyleCnt="0">
        <dgm:presLayoutVars>
          <dgm:dir/>
          <dgm:animLvl val="lvl"/>
          <dgm:resizeHandles val="exact"/>
        </dgm:presLayoutVars>
      </dgm:prSet>
      <dgm:spPr/>
    </dgm:pt>
    <dgm:pt modelId="{CE08E982-0280-43DB-9090-494BB3DCEF92}" type="pres">
      <dgm:prSet presAssocID="{7FB8C2FF-B643-42EA-A3C7-70115DDB2562}" presName="Name8" presStyleCnt="0"/>
      <dgm:spPr/>
    </dgm:pt>
    <dgm:pt modelId="{406A68BA-0B91-4D95-AD1A-4FBFAE88D3AA}" type="pres">
      <dgm:prSet presAssocID="{7FB8C2FF-B643-42EA-A3C7-70115DDB2562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A3DC33-F7D6-4C5F-9F7A-76C91477D828}" type="pres">
      <dgm:prSet presAssocID="{7FB8C2FF-B643-42EA-A3C7-70115DDB25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6B2BA3-BCA3-4D4E-9EE0-E7FE89D53002}" type="pres">
      <dgm:prSet presAssocID="{140DD04B-62A8-49E3-8094-62B93847F33D}" presName="Name8" presStyleCnt="0"/>
      <dgm:spPr/>
    </dgm:pt>
    <dgm:pt modelId="{BB42A3C8-C0A9-480B-8704-6734DBC3ADA6}" type="pres">
      <dgm:prSet presAssocID="{140DD04B-62A8-49E3-8094-62B93847F33D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370E1-30F5-400B-89C9-306A3142098F}" type="pres">
      <dgm:prSet presAssocID="{140DD04B-62A8-49E3-8094-62B93847F3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2F73FB8-12AD-4A59-8ADC-2B8B96C67071}" srcId="{0E96FDC7-E019-4591-A7E9-30977B86D55F}" destId="{140DD04B-62A8-49E3-8094-62B93847F33D}" srcOrd="1" destOrd="0" parTransId="{B0C98C14-37A8-4AF2-8551-27E78AC2EEAD}" sibTransId="{AB35E8A1-D7E9-4AFB-98E8-7EC724074166}"/>
    <dgm:cxn modelId="{A4A0F91C-506B-4AAA-A468-D206F2FB11FF}" type="presOf" srcId="{7FB8C2FF-B643-42EA-A3C7-70115DDB2562}" destId="{3EA3DC33-F7D6-4C5F-9F7A-76C91477D828}" srcOrd="1" destOrd="0" presId="urn:microsoft.com/office/officeart/2005/8/layout/pyramid1"/>
    <dgm:cxn modelId="{E3CB18A6-CE00-4A81-B03E-2DD69F64DB02}" srcId="{0E96FDC7-E019-4591-A7E9-30977B86D55F}" destId="{7FB8C2FF-B643-42EA-A3C7-70115DDB2562}" srcOrd="0" destOrd="0" parTransId="{0E9DB510-BFCE-438E-AA0F-4E9C2F8AA26E}" sibTransId="{C5DF2175-FC29-4716-AC34-5A40F8969AC4}"/>
    <dgm:cxn modelId="{5B22C09A-5AEE-4515-8498-1536E3C40B28}" type="presOf" srcId="{0E96FDC7-E019-4591-A7E9-30977B86D55F}" destId="{5A5BD792-01A9-4AB2-B16E-E991435B5603}" srcOrd="0" destOrd="0" presId="urn:microsoft.com/office/officeart/2005/8/layout/pyramid1"/>
    <dgm:cxn modelId="{CD7B2C6A-7061-4FB5-B9C7-42D41B5EF6C6}" type="presOf" srcId="{140DD04B-62A8-49E3-8094-62B93847F33D}" destId="{AA0370E1-30F5-400B-89C9-306A3142098F}" srcOrd="1" destOrd="0" presId="urn:microsoft.com/office/officeart/2005/8/layout/pyramid1"/>
    <dgm:cxn modelId="{146F30C2-A790-46F1-BE6F-8C203D03E964}" type="presOf" srcId="{7FB8C2FF-B643-42EA-A3C7-70115DDB2562}" destId="{406A68BA-0B91-4D95-AD1A-4FBFAE88D3AA}" srcOrd="0" destOrd="0" presId="urn:microsoft.com/office/officeart/2005/8/layout/pyramid1"/>
    <dgm:cxn modelId="{12D87D8E-1ADE-49C4-A92F-7878BBAF2515}" type="presOf" srcId="{140DD04B-62A8-49E3-8094-62B93847F33D}" destId="{BB42A3C8-C0A9-480B-8704-6734DBC3ADA6}" srcOrd="0" destOrd="0" presId="urn:microsoft.com/office/officeart/2005/8/layout/pyramid1"/>
    <dgm:cxn modelId="{32CF555A-4579-43AB-97F8-6EC89D78FDA5}" type="presParOf" srcId="{5A5BD792-01A9-4AB2-B16E-E991435B5603}" destId="{CE08E982-0280-43DB-9090-494BB3DCEF92}" srcOrd="0" destOrd="0" presId="urn:microsoft.com/office/officeart/2005/8/layout/pyramid1"/>
    <dgm:cxn modelId="{F458F657-1DF4-4344-8718-CBE3D1F08760}" type="presParOf" srcId="{CE08E982-0280-43DB-9090-494BB3DCEF92}" destId="{406A68BA-0B91-4D95-AD1A-4FBFAE88D3AA}" srcOrd="0" destOrd="0" presId="urn:microsoft.com/office/officeart/2005/8/layout/pyramid1"/>
    <dgm:cxn modelId="{5F2812D5-B85C-4B50-BCC2-F3754D6D2942}" type="presParOf" srcId="{CE08E982-0280-43DB-9090-494BB3DCEF92}" destId="{3EA3DC33-F7D6-4C5F-9F7A-76C91477D828}" srcOrd="1" destOrd="0" presId="urn:microsoft.com/office/officeart/2005/8/layout/pyramid1"/>
    <dgm:cxn modelId="{7204AB85-9963-4241-A1CC-038C50F8F1AD}" type="presParOf" srcId="{5A5BD792-01A9-4AB2-B16E-E991435B5603}" destId="{186B2BA3-BCA3-4D4E-9EE0-E7FE89D53002}" srcOrd="1" destOrd="0" presId="urn:microsoft.com/office/officeart/2005/8/layout/pyramid1"/>
    <dgm:cxn modelId="{E8739FEF-D5EB-41F8-8816-FF3B99D32238}" type="presParOf" srcId="{186B2BA3-BCA3-4D4E-9EE0-E7FE89D53002}" destId="{BB42A3C8-C0A9-480B-8704-6734DBC3ADA6}" srcOrd="0" destOrd="0" presId="urn:microsoft.com/office/officeart/2005/8/layout/pyramid1"/>
    <dgm:cxn modelId="{34333396-DA27-410B-9183-A1F3FD1397BB}" type="presParOf" srcId="{186B2BA3-BCA3-4D4E-9EE0-E7FE89D53002}" destId="{AA0370E1-30F5-400B-89C9-306A314209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858E5-AC85-4587-8C05-867A4FEF618F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E3A98FFE-A8C5-47E6-8F5C-09BE7B2CD909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มีหน้าร้านเป็นของตัวเอง ออกแบบง่าย โดยไม่ต้องเขียนโปรแกรมใดๆ</a:t>
          </a:r>
          <a:endParaRPr lang="th-TH" sz="20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40D5552E-15F5-47C7-95B5-85786BEB1ACF}" type="parTrans" cxnId="{4A8F1C13-EB95-4951-B4D7-3CCA4A11FDA6}">
      <dgm:prSet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402B0A1-A580-469E-9E5C-8F8F0E382F82}" type="sibTrans" cxnId="{4A8F1C13-EB95-4951-B4D7-3CCA4A11FDA6}">
      <dgm:prSet custT="1"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C8ED8CAE-53CA-4036-90EB-878F6EABF947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มีระบบจัดการสินค้าคงคลัง และตัดสต็อกเมื่อทำการขายออกไป</a:t>
          </a:r>
          <a:endParaRPr lang="th-TH" sz="20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CCC1A1BF-3069-473B-9544-9DD85B5D1B47}" type="parTrans" cxnId="{DEED5847-E166-4794-A61A-1C014EF27167}">
      <dgm:prSet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8CBFC4B8-AFEE-4A91-AD77-50D1E88A64DA}" type="sibTrans" cxnId="{DEED5847-E166-4794-A61A-1C014EF27167}">
      <dgm:prSet custT="1"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31FD469-7E9C-44B6-A127-FE958C741F9E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สร้างใบเสนอราคา ใบสั่งซื้อ ใบขอซื้อผ่านระบบออนไลน์ </a:t>
          </a:r>
          <a:r>
            <a:rPr lang="en-US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e-document</a:t>
          </a:r>
          <a:endParaRPr lang="th-TH" sz="20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A10C2A98-C36B-43AD-B699-5934BCBD5E05}" type="parTrans" cxnId="{137FF7AA-5875-4737-9E30-8385C74A0015}">
      <dgm:prSet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CD292052-8A84-441B-874A-C45B3389812B}" type="sibTrans" cxnId="{137FF7AA-5875-4737-9E30-8385C74A0015}">
      <dgm:prSet custT="1"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D078B3A-40E6-445B-9A2F-ECA9B39709F8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สามารถอัพเดตข้อมูลได้ทุกที่ทุกเวลา ผ่านอุปกรณ์ </a:t>
          </a:r>
          <a:r>
            <a:rPr lang="en-US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tablet </a:t>
          </a:r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และมือถือ </a:t>
          </a:r>
          <a:endParaRPr lang="th-TH" sz="20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92D95F9-28A4-42DD-B14B-EA41AB33E012}" type="parTrans" cxnId="{36D2D782-AA49-4E62-851E-27251D4ED2AF}">
      <dgm:prSet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8840D692-060D-4B6E-BB1C-9542E75E2760}" type="sibTrans" cxnId="{36D2D782-AA49-4E62-851E-27251D4ED2AF}">
      <dgm:prSet custT="1"/>
      <dgm:spPr/>
      <dgm:t>
        <a:bodyPr/>
        <a:lstStyle/>
        <a:p>
          <a:pPr algn="ctr"/>
          <a:endParaRPr lang="th-TH" sz="2000" b="1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6336B84A-CBC3-4F3C-80F6-2F35E85D085E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สามารถเรียกดูยอดขายได้ทั้งรายวัน รายเดือนและรายปี</a:t>
          </a:r>
          <a:endParaRPr lang="th-TH" sz="2000" b="1" dirty="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E7452AF-66DB-4CD2-8AB5-97B3BC88C6C5}" type="parTrans" cxnId="{3FB9B487-3A52-43B2-BA0B-BD27B429AD0A}">
      <dgm:prSet/>
      <dgm:spPr/>
      <dgm:t>
        <a:bodyPr/>
        <a:lstStyle/>
        <a:p>
          <a:pPr algn="ctr"/>
          <a:endParaRPr lang="th-TH" sz="20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2708F0F4-E41C-4984-B092-788A99E2D850}" type="sibTrans" cxnId="{3FB9B487-3A52-43B2-BA0B-BD27B429AD0A}">
      <dgm:prSet/>
      <dgm:spPr/>
      <dgm:t>
        <a:bodyPr/>
        <a:lstStyle/>
        <a:p>
          <a:pPr algn="ctr"/>
          <a:endParaRPr lang="th-TH" sz="20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805C78F-26D2-4462-81A6-9AA178C72610}" type="pres">
      <dgm:prSet presAssocID="{65E858E5-AC85-4587-8C05-867A4FEF61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EA39EC7-1208-4B61-9272-1E59AF356C58}" type="pres">
      <dgm:prSet presAssocID="{65E858E5-AC85-4587-8C05-867A4FEF618F}" presName="dummyMaxCanvas" presStyleCnt="0">
        <dgm:presLayoutVars/>
      </dgm:prSet>
      <dgm:spPr/>
      <dgm:t>
        <a:bodyPr/>
        <a:lstStyle/>
        <a:p>
          <a:endParaRPr lang="th-TH"/>
        </a:p>
      </dgm:t>
    </dgm:pt>
    <dgm:pt modelId="{26BD3C9B-CDF1-4552-8A06-E2C63F2D3074}" type="pres">
      <dgm:prSet presAssocID="{65E858E5-AC85-4587-8C05-867A4FEF618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60EDFA-6BCE-4200-B8B6-0265158332C9}" type="pres">
      <dgm:prSet presAssocID="{65E858E5-AC85-4587-8C05-867A4FEF618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B1AD8D-69AF-46E7-A4B2-74FB42B04AA8}" type="pres">
      <dgm:prSet presAssocID="{65E858E5-AC85-4587-8C05-867A4FEF618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4CA515-E316-4DDD-89E7-B2340E00FDC8}" type="pres">
      <dgm:prSet presAssocID="{65E858E5-AC85-4587-8C05-867A4FEF618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B5B841-F394-448A-A838-1B1B7BF29C19}" type="pres">
      <dgm:prSet presAssocID="{65E858E5-AC85-4587-8C05-867A4FEF618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8A3B27-7E2B-4AB6-9828-80B959AD8CFF}" type="pres">
      <dgm:prSet presAssocID="{65E858E5-AC85-4587-8C05-867A4FEF618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7B681D-E7AE-43B1-9968-CB58B01A2ED9}" type="pres">
      <dgm:prSet presAssocID="{65E858E5-AC85-4587-8C05-867A4FEF618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9C3120-F3B5-4890-9B88-5CC1A48CC3E4}" type="pres">
      <dgm:prSet presAssocID="{65E858E5-AC85-4587-8C05-867A4FEF618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152B8A-4BE9-468E-98AE-97147FCCAE33}" type="pres">
      <dgm:prSet presAssocID="{65E858E5-AC85-4587-8C05-867A4FEF618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A47518-DC92-40FC-AD87-E85DF9C58E3B}" type="pres">
      <dgm:prSet presAssocID="{65E858E5-AC85-4587-8C05-867A4FEF618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F798A7-9470-4A0B-B8AD-B5AE8D1A0611}" type="pres">
      <dgm:prSet presAssocID="{65E858E5-AC85-4587-8C05-867A4FEF618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261A1-3ABF-4BDA-AB94-D927D8A54788}" type="pres">
      <dgm:prSet presAssocID="{65E858E5-AC85-4587-8C05-867A4FEF618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13B7A9-27A0-4834-8BB5-7ABE6F6B848C}" type="pres">
      <dgm:prSet presAssocID="{65E858E5-AC85-4587-8C05-867A4FEF618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FF49A4-C00F-4BB1-A630-E4A8F4AE5206}" type="pres">
      <dgm:prSet presAssocID="{65E858E5-AC85-4587-8C05-867A4FEF618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AE8E5CB-4369-47E3-BFAB-FDC27D926C9E}" type="presOf" srcId="{D402B0A1-A580-469E-9E5C-8F8F0E382F82}" destId="{3F8A3B27-7E2B-4AB6-9828-80B959AD8CFF}" srcOrd="0" destOrd="0" presId="urn:microsoft.com/office/officeart/2005/8/layout/vProcess5"/>
    <dgm:cxn modelId="{73351EA9-8D8C-448C-9237-FDDAE8A97097}" type="presOf" srcId="{731FD469-7E9C-44B6-A127-FE958C741F9E}" destId="{1D5261A1-3ABF-4BDA-AB94-D927D8A54788}" srcOrd="1" destOrd="0" presId="urn:microsoft.com/office/officeart/2005/8/layout/vProcess5"/>
    <dgm:cxn modelId="{5D746D79-F378-4CF9-945A-675EB9C47C72}" type="presOf" srcId="{6336B84A-CBC3-4F3C-80F6-2F35E85D085E}" destId="{51FF49A4-C00F-4BB1-A630-E4A8F4AE5206}" srcOrd="1" destOrd="0" presId="urn:microsoft.com/office/officeart/2005/8/layout/vProcess5"/>
    <dgm:cxn modelId="{3FB9B487-3A52-43B2-BA0B-BD27B429AD0A}" srcId="{65E858E5-AC85-4587-8C05-867A4FEF618F}" destId="{6336B84A-CBC3-4F3C-80F6-2F35E85D085E}" srcOrd="4" destOrd="0" parTransId="{7E7452AF-66DB-4CD2-8AB5-97B3BC88C6C5}" sibTransId="{2708F0F4-E41C-4984-B092-788A99E2D850}"/>
    <dgm:cxn modelId="{6D43DA14-E0A4-4311-97F3-0147A08E9218}" type="presOf" srcId="{65E858E5-AC85-4587-8C05-867A4FEF618F}" destId="{D805C78F-26D2-4462-81A6-9AA178C72610}" srcOrd="0" destOrd="0" presId="urn:microsoft.com/office/officeart/2005/8/layout/vProcess5"/>
    <dgm:cxn modelId="{C022AD26-944F-473E-88B5-98EF3B3FC401}" type="presOf" srcId="{CD292052-8A84-441B-874A-C45B3389812B}" destId="{DD9C3120-F3B5-4890-9B88-5CC1A48CC3E4}" srcOrd="0" destOrd="0" presId="urn:microsoft.com/office/officeart/2005/8/layout/vProcess5"/>
    <dgm:cxn modelId="{B7DE8551-147C-4905-9D2B-DB01D3D0C957}" type="presOf" srcId="{E3A98FFE-A8C5-47E6-8F5C-09BE7B2CD909}" destId="{26BD3C9B-CDF1-4552-8A06-E2C63F2D3074}" srcOrd="0" destOrd="0" presId="urn:microsoft.com/office/officeart/2005/8/layout/vProcess5"/>
    <dgm:cxn modelId="{DEED5847-E166-4794-A61A-1C014EF27167}" srcId="{65E858E5-AC85-4587-8C05-867A4FEF618F}" destId="{C8ED8CAE-53CA-4036-90EB-878F6EABF947}" srcOrd="1" destOrd="0" parTransId="{CCC1A1BF-3069-473B-9544-9DD85B5D1B47}" sibTransId="{8CBFC4B8-AFEE-4A91-AD77-50D1E88A64DA}"/>
    <dgm:cxn modelId="{D1C6F384-A71C-4AE9-9AE4-E95CE9BFF84F}" type="presOf" srcId="{C8ED8CAE-53CA-4036-90EB-878F6EABF947}" destId="{94F798A7-9470-4A0B-B8AD-B5AE8D1A0611}" srcOrd="1" destOrd="0" presId="urn:microsoft.com/office/officeart/2005/8/layout/vProcess5"/>
    <dgm:cxn modelId="{FCFBD7FC-2D4F-44B2-8C10-14302FA8ED7F}" type="presOf" srcId="{8CBFC4B8-AFEE-4A91-AD77-50D1E88A64DA}" destId="{787B681D-E7AE-43B1-9968-CB58B01A2ED9}" srcOrd="0" destOrd="0" presId="urn:microsoft.com/office/officeart/2005/8/layout/vProcess5"/>
    <dgm:cxn modelId="{A52E0078-A9F6-4F54-BD7F-F83944821AF6}" type="presOf" srcId="{6336B84A-CBC3-4F3C-80F6-2F35E85D085E}" destId="{DBB5B841-F394-448A-A838-1B1B7BF29C19}" srcOrd="0" destOrd="0" presId="urn:microsoft.com/office/officeart/2005/8/layout/vProcess5"/>
    <dgm:cxn modelId="{36D2D782-AA49-4E62-851E-27251D4ED2AF}" srcId="{65E858E5-AC85-4587-8C05-867A4FEF618F}" destId="{DD078B3A-40E6-445B-9A2F-ECA9B39709F8}" srcOrd="3" destOrd="0" parTransId="{D92D95F9-28A4-42DD-B14B-EA41AB33E012}" sibTransId="{8840D692-060D-4B6E-BB1C-9542E75E2760}"/>
    <dgm:cxn modelId="{272BD87B-C90E-4E0F-856F-A7C5B3AE107D}" type="presOf" srcId="{DD078B3A-40E6-445B-9A2F-ECA9B39709F8}" destId="{6D4CA515-E316-4DDD-89E7-B2340E00FDC8}" srcOrd="0" destOrd="0" presId="urn:microsoft.com/office/officeart/2005/8/layout/vProcess5"/>
    <dgm:cxn modelId="{8D1CC5BF-4C81-40FA-BDE0-AEB46BE93705}" type="presOf" srcId="{C8ED8CAE-53CA-4036-90EB-878F6EABF947}" destId="{0860EDFA-6BCE-4200-B8B6-0265158332C9}" srcOrd="0" destOrd="0" presId="urn:microsoft.com/office/officeart/2005/8/layout/vProcess5"/>
    <dgm:cxn modelId="{4A8F1C13-EB95-4951-B4D7-3CCA4A11FDA6}" srcId="{65E858E5-AC85-4587-8C05-867A4FEF618F}" destId="{E3A98FFE-A8C5-47E6-8F5C-09BE7B2CD909}" srcOrd="0" destOrd="0" parTransId="{40D5552E-15F5-47C7-95B5-85786BEB1ACF}" sibTransId="{D402B0A1-A580-469E-9E5C-8F8F0E382F82}"/>
    <dgm:cxn modelId="{B30195FA-884B-4317-BFDE-D80D1CD4BF93}" type="presOf" srcId="{731FD469-7E9C-44B6-A127-FE958C741F9E}" destId="{E8B1AD8D-69AF-46E7-A4B2-74FB42B04AA8}" srcOrd="0" destOrd="0" presId="urn:microsoft.com/office/officeart/2005/8/layout/vProcess5"/>
    <dgm:cxn modelId="{58EFF307-7595-4466-BDE8-9FD3713FFFF2}" type="presOf" srcId="{DD078B3A-40E6-445B-9A2F-ECA9B39709F8}" destId="{CD13B7A9-27A0-4834-8BB5-7ABE6F6B848C}" srcOrd="1" destOrd="0" presId="urn:microsoft.com/office/officeart/2005/8/layout/vProcess5"/>
    <dgm:cxn modelId="{137FF7AA-5875-4737-9E30-8385C74A0015}" srcId="{65E858E5-AC85-4587-8C05-867A4FEF618F}" destId="{731FD469-7E9C-44B6-A127-FE958C741F9E}" srcOrd="2" destOrd="0" parTransId="{A10C2A98-C36B-43AD-B699-5934BCBD5E05}" sibTransId="{CD292052-8A84-441B-874A-C45B3389812B}"/>
    <dgm:cxn modelId="{C97D6768-2E68-46CD-BA08-C46399C862E2}" type="presOf" srcId="{8840D692-060D-4B6E-BB1C-9542E75E2760}" destId="{EF152B8A-4BE9-468E-98AE-97147FCCAE33}" srcOrd="0" destOrd="0" presId="urn:microsoft.com/office/officeart/2005/8/layout/vProcess5"/>
    <dgm:cxn modelId="{474AD35B-A6E7-4167-84E0-A47BA6593EAB}" type="presOf" srcId="{E3A98FFE-A8C5-47E6-8F5C-09BE7B2CD909}" destId="{F1A47518-DC92-40FC-AD87-E85DF9C58E3B}" srcOrd="1" destOrd="0" presId="urn:microsoft.com/office/officeart/2005/8/layout/vProcess5"/>
    <dgm:cxn modelId="{C49934E6-0CF7-4D78-8F15-7D6077BBE8E8}" type="presParOf" srcId="{D805C78F-26D2-4462-81A6-9AA178C72610}" destId="{9EA39EC7-1208-4B61-9272-1E59AF356C58}" srcOrd="0" destOrd="0" presId="urn:microsoft.com/office/officeart/2005/8/layout/vProcess5"/>
    <dgm:cxn modelId="{81126FD6-5B5C-492B-A528-62D49779E3C0}" type="presParOf" srcId="{D805C78F-26D2-4462-81A6-9AA178C72610}" destId="{26BD3C9B-CDF1-4552-8A06-E2C63F2D3074}" srcOrd="1" destOrd="0" presId="urn:microsoft.com/office/officeart/2005/8/layout/vProcess5"/>
    <dgm:cxn modelId="{588BB734-3570-434E-973D-D15F3C358CCD}" type="presParOf" srcId="{D805C78F-26D2-4462-81A6-9AA178C72610}" destId="{0860EDFA-6BCE-4200-B8B6-0265158332C9}" srcOrd="2" destOrd="0" presId="urn:microsoft.com/office/officeart/2005/8/layout/vProcess5"/>
    <dgm:cxn modelId="{4D5E87AD-27C4-435D-A85E-8CFFBFF3A636}" type="presParOf" srcId="{D805C78F-26D2-4462-81A6-9AA178C72610}" destId="{E8B1AD8D-69AF-46E7-A4B2-74FB42B04AA8}" srcOrd="3" destOrd="0" presId="urn:microsoft.com/office/officeart/2005/8/layout/vProcess5"/>
    <dgm:cxn modelId="{87532B92-25AE-4065-B375-E0851AF34898}" type="presParOf" srcId="{D805C78F-26D2-4462-81A6-9AA178C72610}" destId="{6D4CA515-E316-4DDD-89E7-B2340E00FDC8}" srcOrd="4" destOrd="0" presId="urn:microsoft.com/office/officeart/2005/8/layout/vProcess5"/>
    <dgm:cxn modelId="{DBA8A6F4-216F-407D-A807-15C51AAC69E9}" type="presParOf" srcId="{D805C78F-26D2-4462-81A6-9AA178C72610}" destId="{DBB5B841-F394-448A-A838-1B1B7BF29C19}" srcOrd="5" destOrd="0" presId="urn:microsoft.com/office/officeart/2005/8/layout/vProcess5"/>
    <dgm:cxn modelId="{A7896484-39C9-4CCC-9195-6292896E68EB}" type="presParOf" srcId="{D805C78F-26D2-4462-81A6-9AA178C72610}" destId="{3F8A3B27-7E2B-4AB6-9828-80B959AD8CFF}" srcOrd="6" destOrd="0" presId="urn:microsoft.com/office/officeart/2005/8/layout/vProcess5"/>
    <dgm:cxn modelId="{E76A3270-2D2D-4274-B16B-453773CCCDAA}" type="presParOf" srcId="{D805C78F-26D2-4462-81A6-9AA178C72610}" destId="{787B681D-E7AE-43B1-9968-CB58B01A2ED9}" srcOrd="7" destOrd="0" presId="urn:microsoft.com/office/officeart/2005/8/layout/vProcess5"/>
    <dgm:cxn modelId="{F8AF274B-FD65-4B60-B4BD-39A7CD2A472D}" type="presParOf" srcId="{D805C78F-26D2-4462-81A6-9AA178C72610}" destId="{DD9C3120-F3B5-4890-9B88-5CC1A48CC3E4}" srcOrd="8" destOrd="0" presId="urn:microsoft.com/office/officeart/2005/8/layout/vProcess5"/>
    <dgm:cxn modelId="{CE1DEB73-0155-477D-8563-ACD928BDCF47}" type="presParOf" srcId="{D805C78F-26D2-4462-81A6-9AA178C72610}" destId="{EF152B8A-4BE9-468E-98AE-97147FCCAE33}" srcOrd="9" destOrd="0" presId="urn:microsoft.com/office/officeart/2005/8/layout/vProcess5"/>
    <dgm:cxn modelId="{FA833E72-CC82-488E-95DF-10581D821DDB}" type="presParOf" srcId="{D805C78F-26D2-4462-81A6-9AA178C72610}" destId="{F1A47518-DC92-40FC-AD87-E85DF9C58E3B}" srcOrd="10" destOrd="0" presId="urn:microsoft.com/office/officeart/2005/8/layout/vProcess5"/>
    <dgm:cxn modelId="{DFB88B24-17F3-448C-BA63-DDD75C21A4D1}" type="presParOf" srcId="{D805C78F-26D2-4462-81A6-9AA178C72610}" destId="{94F798A7-9470-4A0B-B8AD-B5AE8D1A0611}" srcOrd="11" destOrd="0" presId="urn:microsoft.com/office/officeart/2005/8/layout/vProcess5"/>
    <dgm:cxn modelId="{DD63571A-F7BD-4E5E-B21B-747647C45320}" type="presParOf" srcId="{D805C78F-26D2-4462-81A6-9AA178C72610}" destId="{1D5261A1-3ABF-4BDA-AB94-D927D8A54788}" srcOrd="12" destOrd="0" presId="urn:microsoft.com/office/officeart/2005/8/layout/vProcess5"/>
    <dgm:cxn modelId="{091CE5FD-AA41-4FB3-9761-2716C4DFD8A5}" type="presParOf" srcId="{D805C78F-26D2-4462-81A6-9AA178C72610}" destId="{CD13B7A9-27A0-4834-8BB5-7ABE6F6B848C}" srcOrd="13" destOrd="0" presId="urn:microsoft.com/office/officeart/2005/8/layout/vProcess5"/>
    <dgm:cxn modelId="{BF0F55B5-347B-46EC-883B-8395DC146CED}" type="presParOf" srcId="{D805C78F-26D2-4462-81A6-9AA178C72610}" destId="{51FF49A4-C00F-4BB1-A630-E4A8F4AE52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46A4F-1668-460E-B5FF-0A3583FDA1B3}" type="doc">
      <dgm:prSet loTypeId="urn:microsoft.com/office/officeart/2005/8/layout/gear1" loCatId="relationship" qsTypeId="urn:microsoft.com/office/officeart/2005/8/quickstyle/simple1" qsCatId="simple" csTypeId="urn:microsoft.com/office/officeart/2005/8/colors/accent0_2" csCatId="mainScheme" phldr="1"/>
      <dgm:spPr/>
    </dgm:pt>
    <dgm:pt modelId="{6211EF4D-1F89-4782-B67F-C55C664EEAD2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เป็นนายทะเบียนกำหนดเลขหมายบาร์โค้ดมาตรฐาน </a:t>
          </a:r>
          <a:r>
            <a: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GS1 System</a:t>
          </a:r>
          <a:endParaRPr lang="th-TH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057C7F15-FE6F-4032-B977-927D18EA3D28}" type="parTrans" cxnId="{522E159A-06B3-4BF8-BB05-F1AD3CEC046F}">
      <dgm:prSet/>
      <dgm:spPr/>
      <dgm:t>
        <a:bodyPr/>
        <a:lstStyle/>
        <a:p>
          <a:endParaRPr lang="th-TH"/>
        </a:p>
      </dgm:t>
    </dgm:pt>
    <dgm:pt modelId="{B3E85831-85C5-47C5-A839-213F373169F0}" type="sibTrans" cxnId="{522E159A-06B3-4BF8-BB05-F1AD3CEC046F}">
      <dgm:prSet/>
      <dgm:spPr/>
      <dgm:t>
        <a:bodyPr/>
        <a:lstStyle/>
        <a:p>
          <a:endParaRPr lang="th-TH"/>
        </a:p>
      </dgm:t>
    </dgm:pt>
    <dgm:pt modelId="{78F23A5C-936B-4C4B-B09E-F6A18712C798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ส่งเสริมการนำเทคโนโลยีสมัยใหม่ไปใช้ในการจัดการ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logistic</a:t>
          </a: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 และ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Supply Chain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59AECDF2-199A-46D5-84F4-339CF2805EE5}" type="parTrans" cxnId="{4C170BB1-359B-4577-B9D0-7448486171DC}">
      <dgm:prSet/>
      <dgm:spPr/>
      <dgm:t>
        <a:bodyPr/>
        <a:lstStyle/>
        <a:p>
          <a:endParaRPr lang="th-TH"/>
        </a:p>
      </dgm:t>
    </dgm:pt>
    <dgm:pt modelId="{19B33187-C839-4CEC-A630-BD55205C9137}" type="sibTrans" cxnId="{4C170BB1-359B-4577-B9D0-7448486171DC}">
      <dgm:prSet/>
      <dgm:spPr/>
      <dgm:t>
        <a:bodyPr/>
        <a:lstStyle/>
        <a:p>
          <a:endParaRPr lang="th-TH"/>
        </a:p>
      </dgm:t>
    </dgm:pt>
    <dgm:pt modelId="{D26AAF4A-489F-4FDB-8823-94EAE9690F82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เป็นที่ปรึกษาในการนำเทคโนโลยีมาตรฐาน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GS1 System </a:t>
          </a: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ไปประยุกต์ใช้งาน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9D236816-9FA7-464B-8FBE-15DB8F430544}" type="parTrans" cxnId="{72088688-369B-4730-86D2-ACCEF4A0536E}">
      <dgm:prSet/>
      <dgm:spPr/>
      <dgm:t>
        <a:bodyPr/>
        <a:lstStyle/>
        <a:p>
          <a:endParaRPr lang="th-TH"/>
        </a:p>
      </dgm:t>
    </dgm:pt>
    <dgm:pt modelId="{04ABF2B4-A70E-4608-92F1-A229A231E16B}" type="sibTrans" cxnId="{72088688-369B-4730-86D2-ACCEF4A0536E}">
      <dgm:prSet/>
      <dgm:spPr/>
      <dgm:t>
        <a:bodyPr/>
        <a:lstStyle/>
        <a:p>
          <a:endParaRPr lang="th-TH"/>
        </a:p>
      </dgm:t>
    </dgm:pt>
    <dgm:pt modelId="{BD7AFB09-A550-4B2F-8521-C2EE3F2CDB98}">
      <dgm:prSet/>
      <dgm:spPr/>
      <dgm:t>
        <a:bodyPr/>
        <a:lstStyle/>
        <a:p>
          <a:endParaRPr lang="th-TH"/>
        </a:p>
      </dgm:t>
    </dgm:pt>
    <dgm:pt modelId="{21027250-A7CE-4EAA-8E3A-5A2C9B0EEB40}" type="parTrans" cxnId="{FA050C75-6ADD-4F2B-B617-3CA3C47B0466}">
      <dgm:prSet/>
      <dgm:spPr/>
      <dgm:t>
        <a:bodyPr/>
        <a:lstStyle/>
        <a:p>
          <a:endParaRPr lang="th-TH"/>
        </a:p>
      </dgm:t>
    </dgm:pt>
    <dgm:pt modelId="{675416E4-64F6-4BC2-8A92-92CFE1D822E3}" type="sibTrans" cxnId="{FA050C75-6ADD-4F2B-B617-3CA3C47B0466}">
      <dgm:prSet/>
      <dgm:spPr/>
      <dgm:t>
        <a:bodyPr/>
        <a:lstStyle/>
        <a:p>
          <a:endParaRPr lang="th-TH"/>
        </a:p>
      </dgm:t>
    </dgm:pt>
    <dgm:pt modelId="{C3ACD1FA-7184-4B32-BE78-5BFC49F07B07}" type="pres">
      <dgm:prSet presAssocID="{25846A4F-1668-460E-B5FF-0A3583FDA1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E5B518-4123-484C-A844-E8C13F7953B3}" type="pres">
      <dgm:prSet presAssocID="{6211EF4D-1F89-4782-B67F-C55C664EEA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808732-0B11-4949-8E4F-FC252145AD2C}" type="pres">
      <dgm:prSet presAssocID="{6211EF4D-1F89-4782-B67F-C55C664EEAD2}" presName="gear1srcNode" presStyleLbl="node1" presStyleIdx="0" presStyleCnt="3"/>
      <dgm:spPr/>
      <dgm:t>
        <a:bodyPr/>
        <a:lstStyle/>
        <a:p>
          <a:endParaRPr lang="th-TH"/>
        </a:p>
      </dgm:t>
    </dgm:pt>
    <dgm:pt modelId="{6741E5B6-2727-437C-8B64-7D3684D40212}" type="pres">
      <dgm:prSet presAssocID="{6211EF4D-1F89-4782-B67F-C55C664EEAD2}" presName="gear1dstNode" presStyleLbl="node1" presStyleIdx="0" presStyleCnt="3"/>
      <dgm:spPr/>
      <dgm:t>
        <a:bodyPr/>
        <a:lstStyle/>
        <a:p>
          <a:endParaRPr lang="th-TH"/>
        </a:p>
      </dgm:t>
    </dgm:pt>
    <dgm:pt modelId="{55E2A970-8D80-442E-BCF2-EB7C5D2996C9}" type="pres">
      <dgm:prSet presAssocID="{78F23A5C-936B-4C4B-B09E-F6A18712C798}" presName="gear2" presStyleLbl="node1" presStyleIdx="1" presStyleCnt="3" custScaleX="155747" custScaleY="147505" custLinFactNeighborX="-2035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91900-CA74-4887-9C51-D43F1FD178BE}" type="pres">
      <dgm:prSet presAssocID="{78F23A5C-936B-4C4B-B09E-F6A18712C798}" presName="gear2srcNode" presStyleLbl="node1" presStyleIdx="1" presStyleCnt="3"/>
      <dgm:spPr/>
      <dgm:t>
        <a:bodyPr/>
        <a:lstStyle/>
        <a:p>
          <a:endParaRPr lang="th-TH"/>
        </a:p>
      </dgm:t>
    </dgm:pt>
    <dgm:pt modelId="{62300FEF-BBA6-430B-A38F-234F9FCA6D7E}" type="pres">
      <dgm:prSet presAssocID="{78F23A5C-936B-4C4B-B09E-F6A18712C798}" presName="gear2dstNode" presStyleLbl="node1" presStyleIdx="1" presStyleCnt="3"/>
      <dgm:spPr/>
      <dgm:t>
        <a:bodyPr/>
        <a:lstStyle/>
        <a:p>
          <a:endParaRPr lang="th-TH"/>
        </a:p>
      </dgm:t>
    </dgm:pt>
    <dgm:pt modelId="{7E41A4E4-4BA8-47C1-AF87-7AEFCB9A9DB7}" type="pres">
      <dgm:prSet presAssocID="{D26AAF4A-489F-4FDB-8823-94EAE9690F82}" presName="gear3" presStyleLbl="node1" presStyleIdx="2" presStyleCnt="3" custScaleX="132591" custScaleY="134195" custLinFactNeighborX="40657" custLinFactNeighborY="-1919"/>
      <dgm:spPr/>
      <dgm:t>
        <a:bodyPr/>
        <a:lstStyle/>
        <a:p>
          <a:endParaRPr lang="th-TH"/>
        </a:p>
      </dgm:t>
    </dgm:pt>
    <dgm:pt modelId="{7E422713-DA79-4CFA-93C9-2D10F919FEDB}" type="pres">
      <dgm:prSet presAssocID="{D26AAF4A-489F-4FDB-8823-94EAE9690F8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33ADDD-A812-468E-80FD-1865292F3597}" type="pres">
      <dgm:prSet presAssocID="{D26AAF4A-489F-4FDB-8823-94EAE9690F82}" presName="gear3srcNode" presStyleLbl="node1" presStyleIdx="2" presStyleCnt="3"/>
      <dgm:spPr/>
      <dgm:t>
        <a:bodyPr/>
        <a:lstStyle/>
        <a:p>
          <a:endParaRPr lang="th-TH"/>
        </a:p>
      </dgm:t>
    </dgm:pt>
    <dgm:pt modelId="{B1F861C7-653E-49C9-99C6-84D87F227215}" type="pres">
      <dgm:prSet presAssocID="{D26AAF4A-489F-4FDB-8823-94EAE9690F82}" presName="gear3dstNode" presStyleLbl="node1" presStyleIdx="2" presStyleCnt="3"/>
      <dgm:spPr/>
      <dgm:t>
        <a:bodyPr/>
        <a:lstStyle/>
        <a:p>
          <a:endParaRPr lang="th-TH"/>
        </a:p>
      </dgm:t>
    </dgm:pt>
    <dgm:pt modelId="{09F2E07B-13FE-4B73-985E-498B1A84E9C8}" type="pres">
      <dgm:prSet presAssocID="{B3E85831-85C5-47C5-A839-213F373169F0}" presName="connector1" presStyleLbl="sibTrans2D1" presStyleIdx="0" presStyleCnt="3" custAng="959128" custScaleX="83341" custScaleY="81347" custLinFactNeighborX="12922" custLinFactNeighborY="51"/>
      <dgm:spPr/>
      <dgm:t>
        <a:bodyPr/>
        <a:lstStyle/>
        <a:p>
          <a:endParaRPr lang="th-TH"/>
        </a:p>
      </dgm:t>
    </dgm:pt>
    <dgm:pt modelId="{CF771E6E-59FC-4968-B15E-A84EC64B097A}" type="pres">
      <dgm:prSet presAssocID="{19B33187-C839-4CEC-A630-BD55205C9137}" presName="connector2" presStyleLbl="sibTrans2D1" presStyleIdx="1" presStyleCnt="3" custAng="1184865" custLinFactNeighborX="-35660" custLinFactNeighborY="-9247"/>
      <dgm:spPr/>
      <dgm:t>
        <a:bodyPr/>
        <a:lstStyle/>
        <a:p>
          <a:endParaRPr lang="th-TH"/>
        </a:p>
      </dgm:t>
    </dgm:pt>
    <dgm:pt modelId="{401B9936-D245-4FDD-9C1C-C11C3C699832}" type="pres">
      <dgm:prSet presAssocID="{04ABF2B4-A70E-4608-92F1-A229A231E16B}" presName="connector3" presStyleLbl="sibTrans2D1" presStyleIdx="2" presStyleCnt="3" custAng="1037544" custScaleX="123679" custScaleY="126056" custLinFactNeighborX="24693" custLinFactNeighborY="11603"/>
      <dgm:spPr/>
      <dgm:t>
        <a:bodyPr/>
        <a:lstStyle/>
        <a:p>
          <a:endParaRPr lang="th-TH"/>
        </a:p>
      </dgm:t>
    </dgm:pt>
  </dgm:ptLst>
  <dgm:cxnLst>
    <dgm:cxn modelId="{8D9F036F-C043-44D8-86ED-CB349E1B0D15}" type="presOf" srcId="{D26AAF4A-489F-4FDB-8823-94EAE9690F82}" destId="{B1F861C7-653E-49C9-99C6-84D87F227215}" srcOrd="3" destOrd="0" presId="urn:microsoft.com/office/officeart/2005/8/layout/gear1"/>
    <dgm:cxn modelId="{B986D427-9C13-499E-856B-AD03968E48AE}" type="presOf" srcId="{78F23A5C-936B-4C4B-B09E-F6A18712C798}" destId="{35891900-CA74-4887-9C51-D43F1FD178BE}" srcOrd="1" destOrd="0" presId="urn:microsoft.com/office/officeart/2005/8/layout/gear1"/>
    <dgm:cxn modelId="{FA050C75-6ADD-4F2B-B617-3CA3C47B0466}" srcId="{25846A4F-1668-460E-B5FF-0A3583FDA1B3}" destId="{BD7AFB09-A550-4B2F-8521-C2EE3F2CDB98}" srcOrd="3" destOrd="0" parTransId="{21027250-A7CE-4EAA-8E3A-5A2C9B0EEB40}" sibTransId="{675416E4-64F6-4BC2-8A92-92CFE1D822E3}"/>
    <dgm:cxn modelId="{9AA2DF5A-73E3-4B9C-9D93-7A4FC17E676F}" type="presOf" srcId="{6211EF4D-1F89-4782-B67F-C55C664EEAD2}" destId="{C8E5B518-4123-484C-A844-E8C13F7953B3}" srcOrd="0" destOrd="0" presId="urn:microsoft.com/office/officeart/2005/8/layout/gear1"/>
    <dgm:cxn modelId="{B14DC839-476A-4206-B86B-66C657C5FCF7}" type="presOf" srcId="{19B33187-C839-4CEC-A630-BD55205C9137}" destId="{CF771E6E-59FC-4968-B15E-A84EC64B097A}" srcOrd="0" destOrd="0" presId="urn:microsoft.com/office/officeart/2005/8/layout/gear1"/>
    <dgm:cxn modelId="{4A489896-8742-4CF4-9519-D084DC68738E}" type="presOf" srcId="{B3E85831-85C5-47C5-A839-213F373169F0}" destId="{09F2E07B-13FE-4B73-985E-498B1A84E9C8}" srcOrd="0" destOrd="0" presId="urn:microsoft.com/office/officeart/2005/8/layout/gear1"/>
    <dgm:cxn modelId="{6F80746F-6904-4392-BFAF-13A578E80C69}" type="presOf" srcId="{6211EF4D-1F89-4782-B67F-C55C664EEAD2}" destId="{6741E5B6-2727-437C-8B64-7D3684D40212}" srcOrd="2" destOrd="0" presId="urn:microsoft.com/office/officeart/2005/8/layout/gear1"/>
    <dgm:cxn modelId="{72088688-369B-4730-86D2-ACCEF4A0536E}" srcId="{25846A4F-1668-460E-B5FF-0A3583FDA1B3}" destId="{D26AAF4A-489F-4FDB-8823-94EAE9690F82}" srcOrd="2" destOrd="0" parTransId="{9D236816-9FA7-464B-8FBE-15DB8F430544}" sibTransId="{04ABF2B4-A70E-4608-92F1-A229A231E16B}"/>
    <dgm:cxn modelId="{AA00E64E-6D4A-40FB-BD69-47578EDC1CB4}" type="presOf" srcId="{6211EF4D-1F89-4782-B67F-C55C664EEAD2}" destId="{B8808732-0B11-4949-8E4F-FC252145AD2C}" srcOrd="1" destOrd="0" presId="urn:microsoft.com/office/officeart/2005/8/layout/gear1"/>
    <dgm:cxn modelId="{9BFFBD93-2E3A-4751-BA63-8E66EB8D0E7A}" type="presOf" srcId="{D26AAF4A-489F-4FDB-8823-94EAE9690F82}" destId="{7E422713-DA79-4CFA-93C9-2D10F919FEDB}" srcOrd="1" destOrd="0" presId="urn:microsoft.com/office/officeart/2005/8/layout/gear1"/>
    <dgm:cxn modelId="{B0B5382E-83CD-4C78-BB1D-CCE0472531BC}" type="presOf" srcId="{78F23A5C-936B-4C4B-B09E-F6A18712C798}" destId="{62300FEF-BBA6-430B-A38F-234F9FCA6D7E}" srcOrd="2" destOrd="0" presId="urn:microsoft.com/office/officeart/2005/8/layout/gear1"/>
    <dgm:cxn modelId="{0171D404-361E-48F9-9275-D857D66BC34D}" type="presOf" srcId="{04ABF2B4-A70E-4608-92F1-A229A231E16B}" destId="{401B9936-D245-4FDD-9C1C-C11C3C699832}" srcOrd="0" destOrd="0" presId="urn:microsoft.com/office/officeart/2005/8/layout/gear1"/>
    <dgm:cxn modelId="{89812DDD-2368-48AA-9E3E-E8EFE6386998}" type="presOf" srcId="{78F23A5C-936B-4C4B-B09E-F6A18712C798}" destId="{55E2A970-8D80-442E-BCF2-EB7C5D2996C9}" srcOrd="0" destOrd="0" presId="urn:microsoft.com/office/officeart/2005/8/layout/gear1"/>
    <dgm:cxn modelId="{E1A5AF5F-932A-4D33-B4C5-4E84D2A9F579}" type="presOf" srcId="{D26AAF4A-489F-4FDB-8823-94EAE9690F82}" destId="{7E41A4E4-4BA8-47C1-AF87-7AEFCB9A9DB7}" srcOrd="0" destOrd="0" presId="urn:microsoft.com/office/officeart/2005/8/layout/gear1"/>
    <dgm:cxn modelId="{4C170BB1-359B-4577-B9D0-7448486171DC}" srcId="{25846A4F-1668-460E-B5FF-0A3583FDA1B3}" destId="{78F23A5C-936B-4C4B-B09E-F6A18712C798}" srcOrd="1" destOrd="0" parTransId="{59AECDF2-199A-46D5-84F4-339CF2805EE5}" sibTransId="{19B33187-C839-4CEC-A630-BD55205C9137}"/>
    <dgm:cxn modelId="{522E159A-06B3-4BF8-BB05-F1AD3CEC046F}" srcId="{25846A4F-1668-460E-B5FF-0A3583FDA1B3}" destId="{6211EF4D-1F89-4782-B67F-C55C664EEAD2}" srcOrd="0" destOrd="0" parTransId="{057C7F15-FE6F-4032-B977-927D18EA3D28}" sibTransId="{B3E85831-85C5-47C5-A839-213F373169F0}"/>
    <dgm:cxn modelId="{2AC8FBF0-AC86-429F-81D3-CF2E0132CB7F}" type="presOf" srcId="{25846A4F-1668-460E-B5FF-0A3583FDA1B3}" destId="{C3ACD1FA-7184-4B32-BE78-5BFC49F07B07}" srcOrd="0" destOrd="0" presId="urn:microsoft.com/office/officeart/2005/8/layout/gear1"/>
    <dgm:cxn modelId="{BB3DD2A3-F34F-4F4C-8A78-DAF3B1B7EA9E}" type="presOf" srcId="{D26AAF4A-489F-4FDB-8823-94EAE9690F82}" destId="{F833ADDD-A812-468E-80FD-1865292F3597}" srcOrd="2" destOrd="0" presId="urn:microsoft.com/office/officeart/2005/8/layout/gear1"/>
    <dgm:cxn modelId="{5EA15728-B584-43CD-9843-3354359E7875}" type="presParOf" srcId="{C3ACD1FA-7184-4B32-BE78-5BFC49F07B07}" destId="{C8E5B518-4123-484C-A844-E8C13F7953B3}" srcOrd="0" destOrd="0" presId="urn:microsoft.com/office/officeart/2005/8/layout/gear1"/>
    <dgm:cxn modelId="{C8409B30-F9DF-4991-A481-634F35CEAC7C}" type="presParOf" srcId="{C3ACD1FA-7184-4B32-BE78-5BFC49F07B07}" destId="{B8808732-0B11-4949-8E4F-FC252145AD2C}" srcOrd="1" destOrd="0" presId="urn:microsoft.com/office/officeart/2005/8/layout/gear1"/>
    <dgm:cxn modelId="{39241604-8638-45C2-A703-97E6009F2BEB}" type="presParOf" srcId="{C3ACD1FA-7184-4B32-BE78-5BFC49F07B07}" destId="{6741E5B6-2727-437C-8B64-7D3684D40212}" srcOrd="2" destOrd="0" presId="urn:microsoft.com/office/officeart/2005/8/layout/gear1"/>
    <dgm:cxn modelId="{ACA7E543-A452-4D33-9579-6990B76211CC}" type="presParOf" srcId="{C3ACD1FA-7184-4B32-BE78-5BFC49F07B07}" destId="{55E2A970-8D80-442E-BCF2-EB7C5D2996C9}" srcOrd="3" destOrd="0" presId="urn:microsoft.com/office/officeart/2005/8/layout/gear1"/>
    <dgm:cxn modelId="{2D5B2E3D-2148-4FDC-A7BB-CDB4D2E7B63F}" type="presParOf" srcId="{C3ACD1FA-7184-4B32-BE78-5BFC49F07B07}" destId="{35891900-CA74-4887-9C51-D43F1FD178BE}" srcOrd="4" destOrd="0" presId="urn:microsoft.com/office/officeart/2005/8/layout/gear1"/>
    <dgm:cxn modelId="{7804A422-0C7F-4625-9B06-F91856225955}" type="presParOf" srcId="{C3ACD1FA-7184-4B32-BE78-5BFC49F07B07}" destId="{62300FEF-BBA6-430B-A38F-234F9FCA6D7E}" srcOrd="5" destOrd="0" presId="urn:microsoft.com/office/officeart/2005/8/layout/gear1"/>
    <dgm:cxn modelId="{96CC959B-FDB4-4AE1-B0DB-822EDF237768}" type="presParOf" srcId="{C3ACD1FA-7184-4B32-BE78-5BFC49F07B07}" destId="{7E41A4E4-4BA8-47C1-AF87-7AEFCB9A9DB7}" srcOrd="6" destOrd="0" presId="urn:microsoft.com/office/officeart/2005/8/layout/gear1"/>
    <dgm:cxn modelId="{4CBC263C-53B1-4917-8F2F-878F2FFA4D56}" type="presParOf" srcId="{C3ACD1FA-7184-4B32-BE78-5BFC49F07B07}" destId="{7E422713-DA79-4CFA-93C9-2D10F919FEDB}" srcOrd="7" destOrd="0" presId="urn:microsoft.com/office/officeart/2005/8/layout/gear1"/>
    <dgm:cxn modelId="{6681B731-B370-44F3-885E-82BB9D3248D3}" type="presParOf" srcId="{C3ACD1FA-7184-4B32-BE78-5BFC49F07B07}" destId="{F833ADDD-A812-468E-80FD-1865292F3597}" srcOrd="8" destOrd="0" presId="urn:microsoft.com/office/officeart/2005/8/layout/gear1"/>
    <dgm:cxn modelId="{BBA6B957-6ABE-4DE3-A64C-830121317C30}" type="presParOf" srcId="{C3ACD1FA-7184-4B32-BE78-5BFC49F07B07}" destId="{B1F861C7-653E-49C9-99C6-84D87F227215}" srcOrd="9" destOrd="0" presId="urn:microsoft.com/office/officeart/2005/8/layout/gear1"/>
    <dgm:cxn modelId="{8CEB1AB0-5948-444E-85D3-F16EF740281E}" type="presParOf" srcId="{C3ACD1FA-7184-4B32-BE78-5BFC49F07B07}" destId="{09F2E07B-13FE-4B73-985E-498B1A84E9C8}" srcOrd="10" destOrd="0" presId="urn:microsoft.com/office/officeart/2005/8/layout/gear1"/>
    <dgm:cxn modelId="{C8BC1884-622A-4F9E-817C-65FB87223F11}" type="presParOf" srcId="{C3ACD1FA-7184-4B32-BE78-5BFC49F07B07}" destId="{CF771E6E-59FC-4968-B15E-A84EC64B097A}" srcOrd="11" destOrd="0" presId="urn:microsoft.com/office/officeart/2005/8/layout/gear1"/>
    <dgm:cxn modelId="{59121AC0-CCB0-470B-ACC1-659BD15FAFF0}" type="presParOf" srcId="{C3ACD1FA-7184-4B32-BE78-5BFC49F07B07}" destId="{401B9936-D245-4FDD-9C1C-C11C3C6998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F438-3238-4ACE-9205-529B20B27A77}">
      <dsp:nvSpPr>
        <dsp:cNvPr id="0" name=""/>
        <dsp:cNvSpPr/>
      </dsp:nvSpPr>
      <dsp:spPr>
        <a:xfrm>
          <a:off x="34350" y="797104"/>
          <a:ext cx="2106347" cy="1139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200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0570" y="823324"/>
        <a:ext cx="2053907" cy="842760"/>
      </dsp:txXfrm>
    </dsp:sp>
    <dsp:sp modelId="{28C0C2EA-563C-4A3B-9B7C-9B43FC431E25}">
      <dsp:nvSpPr>
        <dsp:cNvPr id="0" name=""/>
        <dsp:cNvSpPr/>
      </dsp:nvSpPr>
      <dsp:spPr>
        <a:xfrm>
          <a:off x="1169637" y="1500287"/>
          <a:ext cx="2648191" cy="2648191"/>
        </a:xfrm>
        <a:prstGeom prst="leftCircularArrow">
          <a:avLst>
            <a:gd name="adj1" fmla="val 2666"/>
            <a:gd name="adj2" fmla="val 324406"/>
            <a:gd name="adj3" fmla="val 2310660"/>
            <a:gd name="adj4" fmla="val 9235233"/>
            <a:gd name="adj5" fmla="val 311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73EF7-1DF3-460A-AC9D-19486C3976DB}">
      <dsp:nvSpPr>
        <dsp:cNvPr id="0" name=""/>
        <dsp:cNvSpPr/>
      </dsp:nvSpPr>
      <dsp:spPr>
        <a:xfrm>
          <a:off x="75250" y="1727286"/>
          <a:ext cx="2595813" cy="164556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ขยายตลาด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sp:txBody>
      <dsp:txXfrm>
        <a:off x="123447" y="1775483"/>
        <a:ext cx="2499419" cy="1549169"/>
      </dsp:txXfrm>
    </dsp:sp>
    <dsp:sp modelId="{56B8D9EB-36F2-4DD4-9EA2-4E243D6D2CA3}">
      <dsp:nvSpPr>
        <dsp:cNvPr id="0" name=""/>
        <dsp:cNvSpPr/>
      </dsp:nvSpPr>
      <dsp:spPr>
        <a:xfrm>
          <a:off x="3035651" y="1727167"/>
          <a:ext cx="1775889" cy="146473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600" b="0" kern="1200" dirty="0" smtClean="0">
            <a:effectLst/>
            <a:latin typeface="MV Boli" pitchFamily="2" charset="0"/>
            <a:cs typeface="CordiaUPC" pitchFamily="34" charset="-34"/>
          </a:endParaRPr>
        </a:p>
      </dsp:txBody>
      <dsp:txXfrm>
        <a:off x="3069359" y="2074747"/>
        <a:ext cx="1708473" cy="1083449"/>
      </dsp:txXfrm>
    </dsp:sp>
    <dsp:sp modelId="{F2E5D0DB-61A2-4798-A923-10A6ADBE5272}">
      <dsp:nvSpPr>
        <dsp:cNvPr id="0" name=""/>
        <dsp:cNvSpPr/>
      </dsp:nvSpPr>
      <dsp:spPr>
        <a:xfrm>
          <a:off x="3923379" y="-182546"/>
          <a:ext cx="2713470" cy="2713470"/>
        </a:xfrm>
        <a:prstGeom prst="circularArrow">
          <a:avLst>
            <a:gd name="adj1" fmla="val 2602"/>
            <a:gd name="adj2" fmla="val 316130"/>
            <a:gd name="adj3" fmla="val 19512924"/>
            <a:gd name="adj4" fmla="val 12580075"/>
            <a:gd name="adj5" fmla="val 3036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00DE-4863-40B2-BAD1-ECBA87E9ECD0}">
      <dsp:nvSpPr>
        <dsp:cNvPr id="0" name=""/>
        <dsp:cNvSpPr/>
      </dsp:nvSpPr>
      <dsp:spPr>
        <a:xfrm>
          <a:off x="3155636" y="540505"/>
          <a:ext cx="2024135" cy="155154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พัฒนาขีดความสามารถ</a:t>
          </a:r>
          <a:endParaRPr lang="th-TH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sp:txBody>
      <dsp:txXfrm>
        <a:off x="3201079" y="585948"/>
        <a:ext cx="1933249" cy="1460660"/>
      </dsp:txXfrm>
    </dsp:sp>
    <dsp:sp modelId="{818BC7B2-0CC2-4B45-B309-403EEE0145B6}">
      <dsp:nvSpPr>
        <dsp:cNvPr id="0" name=""/>
        <dsp:cNvSpPr/>
      </dsp:nvSpPr>
      <dsp:spPr>
        <a:xfrm>
          <a:off x="5693714" y="857334"/>
          <a:ext cx="1775889" cy="146473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600" b="0" kern="1200" dirty="0">
            <a:effectLst/>
            <a:latin typeface="MV Boli" pitchFamily="2" charset="0"/>
            <a:cs typeface="CordiaUPC" pitchFamily="34" charset="-34"/>
          </a:endParaRPr>
        </a:p>
      </dsp:txBody>
      <dsp:txXfrm>
        <a:off x="5727422" y="891042"/>
        <a:ext cx="1708473" cy="1083449"/>
      </dsp:txXfrm>
    </dsp:sp>
    <dsp:sp modelId="{60AAA652-FC27-4D49-AA13-56AA82A92164}">
      <dsp:nvSpPr>
        <dsp:cNvPr id="0" name=""/>
        <dsp:cNvSpPr/>
      </dsp:nvSpPr>
      <dsp:spPr>
        <a:xfrm>
          <a:off x="5516487" y="1981582"/>
          <a:ext cx="2662113" cy="15888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CordiaUPC" pitchFamily="34" charset="-34"/>
            </a:rPr>
            <a:t>การเข้าถึงแหล่งเงินทุน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V Boli" pitchFamily="2" charset="0"/>
            <a:cs typeface="CordiaUPC" pitchFamily="34" charset="-34"/>
          </a:endParaRPr>
        </a:p>
      </dsp:txBody>
      <dsp:txXfrm>
        <a:off x="5563024" y="2028119"/>
        <a:ext cx="2569039" cy="1495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A68BA-0B91-4D95-AD1A-4FBFAE88D3AA}">
      <dsp:nvSpPr>
        <dsp:cNvPr id="0" name=""/>
        <dsp:cNvSpPr/>
      </dsp:nvSpPr>
      <dsp:spPr>
        <a:xfrm>
          <a:off x="819119" y="0"/>
          <a:ext cx="1638239" cy="1638109"/>
        </a:xfrm>
        <a:prstGeom prst="trapezoid">
          <a:avLst>
            <a:gd name="adj" fmla="val 50004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glow rad="101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BrowalliaUPC" pitchFamily="34" charset="-34"/>
              <a:cs typeface="BrowalliaUPC" pitchFamily="34" charset="-34"/>
            </a:rPr>
            <a:t>LEs</a:t>
          </a:r>
          <a:endParaRPr lang="th-TH" sz="2400" kern="1200" dirty="0">
            <a:solidFill>
              <a:schemeClr val="tx1"/>
            </a:solidFill>
            <a:latin typeface="BrowalliaUPC" pitchFamily="34" charset="-34"/>
            <a:cs typeface="BrowalliaUPC" pitchFamily="34" charset="-34"/>
          </a:endParaRPr>
        </a:p>
      </dsp:txBody>
      <dsp:txXfrm>
        <a:off x="819119" y="0"/>
        <a:ext cx="1638239" cy="1638109"/>
      </dsp:txXfrm>
    </dsp:sp>
    <dsp:sp modelId="{BB42A3C8-C0A9-480B-8704-6734DBC3ADA6}">
      <dsp:nvSpPr>
        <dsp:cNvPr id="0" name=""/>
        <dsp:cNvSpPr/>
      </dsp:nvSpPr>
      <dsp:spPr>
        <a:xfrm>
          <a:off x="0" y="1638108"/>
          <a:ext cx="3276479" cy="1638109"/>
        </a:xfrm>
        <a:prstGeom prst="trapezoid">
          <a:avLst>
            <a:gd name="adj" fmla="val 50004"/>
          </a:avLst>
        </a:prstGeom>
        <a:solidFill>
          <a:schemeClr val="accent3"/>
        </a:solidFill>
        <a:ln w="25400" cap="flat" cmpd="sng" algn="ctr">
          <a:solidFill>
            <a:srgbClr val="92D050"/>
          </a:solidFill>
          <a:prstDash val="solid"/>
        </a:ln>
        <a:effectLst>
          <a:glow rad="101600">
            <a:srgbClr val="7030A0">
              <a:alpha val="6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rPr>
            <a:t>SMEs</a:t>
          </a:r>
          <a:endParaRPr lang="th-TH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itchFamily="34" charset="-34"/>
            <a:cs typeface="BrowalliaUPC" pitchFamily="34" charset="-34"/>
          </a:endParaRPr>
        </a:p>
      </dsp:txBody>
      <dsp:txXfrm>
        <a:off x="573383" y="1638108"/>
        <a:ext cx="2129711" cy="1638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3C9B-CDF1-4552-8A06-E2C63F2D3074}">
      <dsp:nvSpPr>
        <dsp:cNvPr id="0" name=""/>
        <dsp:cNvSpPr/>
      </dsp:nvSpPr>
      <dsp:spPr>
        <a:xfrm>
          <a:off x="0" y="0"/>
          <a:ext cx="3791074" cy="797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มีหน้าร้านเป็นของตัวเอง ออกแบบง่าย โดยไม่ต้องเขียนโปรแกรมใดๆ</a:t>
          </a:r>
          <a:endParaRPr lang="th-TH" sz="2000" b="1" kern="1200" dirty="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23366" y="23366"/>
        <a:ext cx="2836880" cy="751037"/>
      </dsp:txXfrm>
    </dsp:sp>
    <dsp:sp modelId="{0860EDFA-6BCE-4200-B8B6-0265158332C9}">
      <dsp:nvSpPr>
        <dsp:cNvPr id="0" name=""/>
        <dsp:cNvSpPr/>
      </dsp:nvSpPr>
      <dsp:spPr>
        <a:xfrm>
          <a:off x="283099" y="908570"/>
          <a:ext cx="3791074" cy="797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มีระบบจัดการสินค้าคงคลัง และตัดสต็อกเมื่อทำการขายออกไป</a:t>
          </a:r>
          <a:endParaRPr lang="th-TH" sz="2000" b="1" kern="1200" dirty="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306465" y="931936"/>
        <a:ext cx="2942693" cy="751037"/>
      </dsp:txXfrm>
    </dsp:sp>
    <dsp:sp modelId="{E8B1AD8D-69AF-46E7-A4B2-74FB42B04AA8}">
      <dsp:nvSpPr>
        <dsp:cNvPr id="0" name=""/>
        <dsp:cNvSpPr/>
      </dsp:nvSpPr>
      <dsp:spPr>
        <a:xfrm>
          <a:off x="566199" y="1817141"/>
          <a:ext cx="3791074" cy="797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สร้างใบเสนอราคา ใบสั่งซื้อ ใบขอซื้อผ่านระบบออนไลน์ </a:t>
          </a:r>
          <a:r>
            <a:rPr lang="en-US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e-document</a:t>
          </a:r>
          <a:endParaRPr lang="th-TH" sz="2000" b="1" kern="1200" dirty="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589565" y="1840507"/>
        <a:ext cx="2942693" cy="751037"/>
      </dsp:txXfrm>
    </dsp:sp>
    <dsp:sp modelId="{6D4CA515-E316-4DDD-89E7-B2340E00FDC8}">
      <dsp:nvSpPr>
        <dsp:cNvPr id="0" name=""/>
        <dsp:cNvSpPr/>
      </dsp:nvSpPr>
      <dsp:spPr>
        <a:xfrm>
          <a:off x="849299" y="2725711"/>
          <a:ext cx="3791074" cy="797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สามารถอัพเดตข้อมูลได้ทุกที่ทุกเวลา ผ่านอุปกรณ์ </a:t>
          </a:r>
          <a:r>
            <a:rPr lang="en-US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tablet </a:t>
          </a: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และมือถือ </a:t>
          </a:r>
          <a:endParaRPr lang="th-TH" sz="2000" b="1" kern="1200" dirty="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872665" y="2749077"/>
        <a:ext cx="2942693" cy="751037"/>
      </dsp:txXfrm>
    </dsp:sp>
    <dsp:sp modelId="{DBB5B841-F394-448A-A838-1B1B7BF29C19}">
      <dsp:nvSpPr>
        <dsp:cNvPr id="0" name=""/>
        <dsp:cNvSpPr/>
      </dsp:nvSpPr>
      <dsp:spPr>
        <a:xfrm>
          <a:off x="1132399" y="3634282"/>
          <a:ext cx="3791074" cy="797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สามารถเรียกดูยอดขายได้ทั้งรายวัน รายเดือนและรายปี</a:t>
          </a:r>
          <a:endParaRPr lang="th-TH" sz="2000" b="1" kern="1200" dirty="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1155765" y="3657648"/>
        <a:ext cx="2942693" cy="751037"/>
      </dsp:txXfrm>
    </dsp:sp>
    <dsp:sp modelId="{3F8A3B27-7E2B-4AB6-9828-80B959AD8CFF}">
      <dsp:nvSpPr>
        <dsp:cNvPr id="0" name=""/>
        <dsp:cNvSpPr/>
      </dsp:nvSpPr>
      <dsp:spPr>
        <a:xfrm>
          <a:off x="3272524" y="582814"/>
          <a:ext cx="518550" cy="5185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3389198" y="582814"/>
        <a:ext cx="285202" cy="390209"/>
      </dsp:txXfrm>
    </dsp:sp>
    <dsp:sp modelId="{787B681D-E7AE-43B1-9968-CB58B01A2ED9}">
      <dsp:nvSpPr>
        <dsp:cNvPr id="0" name=""/>
        <dsp:cNvSpPr/>
      </dsp:nvSpPr>
      <dsp:spPr>
        <a:xfrm>
          <a:off x="3555624" y="1491385"/>
          <a:ext cx="518550" cy="5185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3672298" y="1491385"/>
        <a:ext cx="285202" cy="390209"/>
      </dsp:txXfrm>
    </dsp:sp>
    <dsp:sp modelId="{DD9C3120-F3B5-4890-9B88-5CC1A48CC3E4}">
      <dsp:nvSpPr>
        <dsp:cNvPr id="0" name=""/>
        <dsp:cNvSpPr/>
      </dsp:nvSpPr>
      <dsp:spPr>
        <a:xfrm>
          <a:off x="3838724" y="2386660"/>
          <a:ext cx="518550" cy="5185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3955398" y="2386660"/>
        <a:ext cx="285202" cy="390209"/>
      </dsp:txXfrm>
    </dsp:sp>
    <dsp:sp modelId="{EF152B8A-4BE9-468E-98AE-97147FCCAE33}">
      <dsp:nvSpPr>
        <dsp:cNvPr id="0" name=""/>
        <dsp:cNvSpPr/>
      </dsp:nvSpPr>
      <dsp:spPr>
        <a:xfrm>
          <a:off x="4121824" y="3304094"/>
          <a:ext cx="518550" cy="5185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4238498" y="3304094"/>
        <a:ext cx="285202" cy="390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5B518-4123-484C-A844-E8C13F7953B3}">
      <dsp:nvSpPr>
        <dsp:cNvPr id="0" name=""/>
        <dsp:cNvSpPr/>
      </dsp:nvSpPr>
      <dsp:spPr>
        <a:xfrm>
          <a:off x="3231207" y="2500843"/>
          <a:ext cx="2801158" cy="280115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เป็นนายทะเบียนกำหนดเลขหมายบาร์โค้ดมาตรฐาน </a:t>
          </a:r>
          <a:r>
            <a:rPr lang="en-US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GS1 System</a:t>
          </a:r>
          <a:endParaRPr lang="th-TH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3794364" y="3157001"/>
        <a:ext cx="1674844" cy="1439853"/>
      </dsp:txXfrm>
    </dsp:sp>
    <dsp:sp modelId="{55E2A970-8D80-442E-BCF2-EB7C5D2996C9}">
      <dsp:nvSpPr>
        <dsp:cNvPr id="0" name=""/>
        <dsp:cNvSpPr/>
      </dsp:nvSpPr>
      <dsp:spPr>
        <a:xfrm>
          <a:off x="618847" y="1354864"/>
          <a:ext cx="3172887" cy="300498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ส่งเสริมการนำเทคโนโลยีสมัยใหม่ไปใช้ในการจัดการ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logistic</a:t>
          </a: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 และ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Supply Chain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1399767" y="2115949"/>
        <a:ext cx="1611047" cy="1482810"/>
      </dsp:txXfrm>
    </dsp:sp>
    <dsp:sp modelId="{7E41A4E4-4BA8-47C1-AF87-7AEFCB9A9DB7}">
      <dsp:nvSpPr>
        <dsp:cNvPr id="0" name=""/>
        <dsp:cNvSpPr/>
      </dsp:nvSpPr>
      <dsp:spPr>
        <a:xfrm rot="20700000">
          <a:off x="3417000" y="86153"/>
          <a:ext cx="2634858" cy="269031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เป็นที่ปรึกษาในการนำเทคโนโลยีมาตรฐาน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GS1 System </a:t>
          </a: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rPr>
            <a:t>ไปประยุกต์ใช้งาน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20700000">
        <a:off x="3991612" y="679507"/>
        <a:ext cx="1485633" cy="1503605"/>
      </dsp:txXfrm>
    </dsp:sp>
    <dsp:sp modelId="{09F2E07B-13FE-4B73-985E-498B1A84E9C8}">
      <dsp:nvSpPr>
        <dsp:cNvPr id="0" name=""/>
        <dsp:cNvSpPr/>
      </dsp:nvSpPr>
      <dsp:spPr>
        <a:xfrm rot="959128">
          <a:off x="3787778" y="2408676"/>
          <a:ext cx="2988177" cy="2916682"/>
        </a:xfrm>
        <a:prstGeom prst="circularArrow">
          <a:avLst>
            <a:gd name="adj1" fmla="val 4688"/>
            <a:gd name="adj2" fmla="val 299029"/>
            <a:gd name="adj3" fmla="val 2534129"/>
            <a:gd name="adj4" fmla="val 15823109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71E6E-59FC-4968-B15E-A84EC64B097A}">
      <dsp:nvSpPr>
        <dsp:cNvPr id="0" name=""/>
        <dsp:cNvSpPr/>
      </dsp:nvSpPr>
      <dsp:spPr>
        <a:xfrm rot="1184865">
          <a:off x="311687" y="1143246"/>
          <a:ext cx="2605077" cy="26050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B9936-D245-4FDD-9C1C-C11C3C699832}">
      <dsp:nvSpPr>
        <dsp:cNvPr id="0" name=""/>
        <dsp:cNvSpPr/>
      </dsp:nvSpPr>
      <dsp:spPr>
        <a:xfrm rot="1037544">
          <a:off x="2641809" y="-47804"/>
          <a:ext cx="3473892" cy="35406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0.91687</cdr:x>
      <cdr:y>0.66511</cdr:y>
    </cdr:from>
    <cdr:to>
      <cdr:x>0.98681</cdr:x>
      <cdr:y>0.97748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95928" y="3219656"/>
          <a:ext cx="648072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0.11262</cdr:x>
      <cdr:y>0.66511</cdr:y>
    </cdr:from>
    <cdr:to>
      <cdr:x>0.18256</cdr:x>
      <cdr:y>0.97748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043608" y="3219656"/>
          <a:ext cx="648072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0.88491</cdr:x>
      <cdr:y>0.01036</cdr:y>
    </cdr:from>
    <cdr:to>
      <cdr:x>0.92967</cdr:x>
      <cdr:y>0.08407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8231090" y="62959"/>
          <a:ext cx="416338" cy="448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000" b="1">
              <a:latin typeface="Browallia New" pitchFamily="34" charset="-34"/>
              <a:cs typeface="Browallia New" pitchFamily="34" charset="-34"/>
            </a:rPr>
            <a:t>%</a:t>
          </a:r>
          <a:endParaRPr lang="th-TH" sz="2000" b="1">
            <a:latin typeface="Browallia New" pitchFamily="34" charset="-34"/>
            <a:cs typeface="Browallia New" pitchFamily="34" charset="-34"/>
          </a:endParaRPr>
        </a:p>
      </cdr:txBody>
    </cdr:sp>
  </cdr:relSizeAnchor>
  <cdr:relSizeAnchor xmlns:cdr="http://schemas.openxmlformats.org/drawingml/2006/chartDrawing">
    <cdr:from>
      <cdr:x>0.11621</cdr:x>
      <cdr:y>0</cdr:y>
    </cdr:from>
    <cdr:to>
      <cdr:x>0.17504</cdr:x>
      <cdr:y>0.07371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080903" y="0"/>
          <a:ext cx="547212" cy="448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th-TH" sz="2000" b="1">
              <a:latin typeface="Browallia New" pitchFamily="34" charset="-34"/>
              <a:cs typeface="Browallia New" pitchFamily="34" charset="-34"/>
            </a:rPr>
            <a:t>คน</a:t>
          </a:r>
        </a:p>
      </cdr:txBody>
    </cdr:sp>
  </cdr:relSizeAnchor>
  <cdr:relSizeAnchor xmlns:cdr="http://schemas.openxmlformats.org/drawingml/2006/chartDrawing">
    <cdr:from>
      <cdr:x>0.16664</cdr:x>
      <cdr:y>0.04412</cdr:y>
    </cdr:from>
    <cdr:to>
      <cdr:x>0.43523</cdr:x>
      <cdr:y>0.2443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1518971" y="216025"/>
          <a:ext cx="2448247" cy="98020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002060"/>
          </a:solidFill>
          <a:prstDash val="sysDot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400" b="1" dirty="0" err="1" smtClean="0">
              <a:solidFill>
                <a:sysClr val="windowText" lastClr="000000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มิ.ย</a:t>
          </a:r>
          <a: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.</a:t>
          </a:r>
          <a:r>
            <a:rPr lang="th-TH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 </a:t>
          </a:r>
          <a: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58</a:t>
          </a:r>
          <a:r>
            <a:rPr lang="th-TH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 </a:t>
          </a:r>
          <a:r>
            <a:rPr lang="en-US" sz="2400" b="1" baseline="0" dirty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= </a:t>
          </a:r>
          <a: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2.28 </a:t>
          </a:r>
          <a:r>
            <a:rPr lang="th-TH" sz="2400" b="1" baseline="0" dirty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ล้านคน </a:t>
          </a:r>
          <a: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/>
          </a:r>
          <a:b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</a:br>
          <a:r>
            <a:rPr lang="en-US" sz="2400" b="1" baseline="0" dirty="0" smtClean="0">
              <a:solidFill>
                <a:sysClr val="windowText" lastClr="000000"/>
              </a:solidFill>
              <a:latin typeface="CordiaUPC" panose="020B0304020202020204" pitchFamily="34" charset="-34"/>
              <a:ea typeface="+mn-ea"/>
              <a:cs typeface="CordiaUPC" panose="020B0304020202020204" pitchFamily="34" charset="-34"/>
            </a:rPr>
            <a:t> 53.1% (Y-o-Y)</a:t>
          </a:r>
          <a:endParaRPr lang="th-TH" sz="2400" b="1" dirty="0">
            <a:solidFill>
              <a:sysClr val="windowText" lastClr="000000"/>
            </a:solidFill>
            <a:latin typeface="CordiaUPC" panose="020B0304020202020204" pitchFamily="34" charset="-34"/>
            <a:ea typeface="+mn-ea"/>
            <a:cs typeface="CordiaUPC" panose="020B0304020202020204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450A-A591-44DD-BB73-CFAACC6D0FC6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7B45F-A748-4ED6-AE05-53A10AEB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1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fld id="{DEA63544-88F8-491E-8A07-35E101283279}" type="slidenum">
              <a:rPr lang="th-TH" sz="1200" smtClean="0">
                <a:solidFill>
                  <a:srgbClr val="000000"/>
                </a:solidFill>
                <a:cs typeface="Cordia New" pitchFamily="34" charset="-34"/>
              </a:rPr>
              <a:pPr eaLnBrk="1" hangingPunct="1"/>
              <a:t>4</a:t>
            </a:fld>
            <a:endParaRPr lang="th-TH" sz="1200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B45F-A748-4ED6-AE05-53A10AEBD03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17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B45F-A748-4ED6-AE05-53A10AEBD03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17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เป็นวิสาหกิจที่มีความสำคัญในแง่ของการจ้างงาน  ถ้าตลาดภายในประเทศชะลอตัวจะส่งผลกระทบต่อวิสาหกิจ 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 เพราะพึ่งพาตลาดในประเทศเป็นสำคัญ  </a:t>
            </a: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th-TH" altLang="ja-JP" sz="1600" dirty="0" smtClean="0">
              <a:latin typeface="Browallia New" pitchFamily="34" charset="-34"/>
              <a:cs typeface="Browallia New" pitchFamily="34" charset="-34"/>
            </a:endParaRP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วิสาหกิจขนาดใหญ่  สำคัญในแง่ของ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 GDP 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และการส่งออก  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sensitive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ต่อเศรษฐกิจต่างประเทศสูง</a:t>
            </a:r>
          </a:p>
          <a:p>
            <a:pPr eaLnBrk="1" hangingPunct="1">
              <a:lnSpc>
                <a:spcPct val="80000"/>
              </a:lnSpc>
              <a:defRPr/>
            </a:pPr>
            <a:endParaRPr lang="th-TH" sz="1600" dirty="0" smtClean="0">
              <a:latin typeface="Browallia New" pitchFamily="34" charset="-34"/>
              <a:ea typeface="MS PGothic" pitchFamily="34" charset="-128"/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472830-81E6-45A8-8647-5EFBE7723D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4213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4242243"/>
            <a:ext cx="6858000" cy="5726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23" tIns="46812" rIns="93623" bIns="468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1. กลุ่มอุตสาหกรรม เป็น   การรวมตัวกันระหว่างสมาชิกที่ประกอบอุตสาหกรรมประเภทหรือชนิดเดียวกัน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โดยในปัจจุบันมีจำนวน 42 กลุ่มอุตสาหกรรม ดังนี้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1.อุตสาหกรรมเฟอร์นิเจอร์   2. อุตสาหกรรมอาหาร  3.อุตสาหกรรมยานยนต์  4.อุตสาหกรรมพลาสติก 	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5.อุตสาหกรรมสิ่งทอ   6. อุตสาหกรรมเครื่องนุ่มห่ม 7. อุตสาหกรรมอัญมณีและเครื่องประดับ 8. อุตสาหกรรมยาง               9. อุตสาหกรรมเครื่องจักรกลและโลหะการ  10. อุตสาหกรรมเครื่องจักรกลการเกษตร    11. อุตสาหกรรมเคมี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12. อุตสาหกรรมปิโตรเคมี  13. อุตสาหกรรมโรงกลั่นปิโตรเลียม  14.อุตสาหกรรมเยื่อและกระดาษ 	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15. อุตสาหกรรมสิ่งพิมพ์และบรรจุภัณฑ์   16. อุตสาหกรรมเทคโนโลยีชีวภาพ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17. อุตสาหกรรมไฟฟ้าและอิเลคทรอนิกส์ 18. อุตสาหกรรมเครื่องปรับอากาศและเครื่องทำความเย็น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19. อุตสาหกรรมน้ำตาล   20. อุตสาหกรรมยา 21. อุตสาหกรรมสมุนไพร   22. อุตสาหกรรมพลังงานทดแทน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23. อุตสาหกรรมผู้ผลิตไฟฟ้า  24.อุตสาหกรรมเหล็ก  25. อุตสาหกรรมชิ้นส่วนและอะไหล่ยานยนต์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26. อุตสาหกรรมหลังคาและอุปกรณ์  27. อุตสาหกรรมแก้วและกระจก 28.อุตสาหกรรมแกรนิตและหินอ่อน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29. อตสาหกรรมรองเท้า  30. อุตสาหกรรมหนังและผลิตภัณ์หนัง  31. อุตสาหกรรมเซรามิก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32. อุตสาหกรรมหัตถอุตสาหกรรม 33. อุตสาหกรรมไม้อัดไม้บางและวัสดุแผ่น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34. อุตสาหกรรมโรงเลื่อยและโรงอบไม้  35.อุตสาหกรรมปูนซีเมนต์ 36. อุตสาหกรรมก๊าซ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37. อุตสาหกรรมซอฟแวร์  38.อุตสาหกรรมอลูมิเนียม  39. อุตสาหกรรมการจัดการเพื่อสิ่งแวดล้อม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40. ปาล์มน้ำมัน   41.อุตสาหกรรมเครื่องสำอาง	42. อุตสาหกรรมอู่ต่อเรือ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ยกระดับอุตสาหกรรมไทยเป็นศูนย์กลางของภูมิภาคอาเซียน (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AEC Regional Industrial Hub)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ส่งเสริมการค้าชายแดน เพื่อขยายการค้า และการลงทุนไปยังประเทศเพื่อนบ้าน ภายใต้แนวคิดส่งเสริมให้เกิดการจับคู่ทางการค้า และการลงทุนกับผู้ประกอบการในประเทศเพื่อนบ้าน ผ่านทางสภาธุรกิจที่อยู่ภายใต้ ส.อ.ท. และ กกร.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เช่น สภาธุรกิจไทย - เวียดนาม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,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ไทย - สปป.ลาว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,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ไทย - กัมพูชา และไทย 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–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พม่า เป็นต้น </a:t>
            </a:r>
            <a:endParaRPr lang="en-US" altLang="th-TH" sz="1600" b="1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ส่งเสริมให้มีการจัดกลุ่มอุตสาหกรรมและสภาอุตสาหกรรมจังหวัดในรูปแบบคลัสเตอร์ โดยจัด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42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กลุ่ม เป็น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11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คลัสเตอร์ และ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74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จังหวัด เป็น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18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คลัสเตอร์จังหวัด</a:t>
            </a:r>
            <a:r>
              <a:rPr lang="th-TH" altLang="th-TH" sz="16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เพื่อเชื่อมโยงอุตสาหกรรมต้นน้ำ กลางน้ำ ปลายน้ำ ทั้งขนาดใหญ่ กลาง และเล็ก เพื่อเสริมสร้างความเข้มแข็ง และเพิ่มขีดความสามารถในการแข่งขันของอุตสาหกรรมไทยในเวทีโลก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E-marketplace</a:t>
            </a:r>
            <a:endParaRPr lang="th-TH" altLang="th-TH" sz="1600" b="1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273050" indent="-273050"/>
            <a:endParaRPr lang="th-TH" altLang="th-TH" sz="16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B20480-5B43-46BB-8617-37465DF29C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0E226-CCCB-4202-900E-1BDBF069E1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0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1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5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6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87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9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78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89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1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4BC2-1E5E-495E-9433-5D16169B8A0F}" type="datetimeFigureOut">
              <a:rPr lang="th-TH" smtClean="0"/>
              <a:t>06/08/58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39C6-6F57-4A2E-A1C6-55DC1F2351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1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diagramDrawing" Target="../diagrams/drawing3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jpeg"/><Relationship Id="rId38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jpe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24" Type="http://schemas.openxmlformats.org/officeDocument/2006/relationships/image" Target="../media/image60.png"/><Relationship Id="rId32" Type="http://schemas.openxmlformats.org/officeDocument/2006/relationships/image" Target="../media/image68.jpeg"/><Relationship Id="rId37" Type="http://schemas.openxmlformats.org/officeDocument/2006/relationships/image" Target="../media/image2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36" Type="http://schemas.openxmlformats.org/officeDocument/2006/relationships/image" Target="../media/image72.pn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jpeg"/><Relationship Id="rId30" Type="http://schemas.openxmlformats.org/officeDocument/2006/relationships/image" Target="../media/image66.png"/><Relationship Id="rId35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5782437"/>
            <a:ext cx="1243832" cy="10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11" y="6385525"/>
            <a:ext cx="4608511" cy="4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49" y="764704"/>
            <a:ext cx="867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ส่องทิศทางเศรษฐกิจไทยครึ่งปีหลัง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” 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086" y="27809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โดย คุณสุพันธุ์ มงคลสุธี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ประธานสภาอุตสาหกรรมแห่งประเทศไทย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3528" y="2271648"/>
            <a:ext cx="8424936" cy="1528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9" y="465007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“IT </a:t>
            </a:r>
            <a:r>
              <a:rPr lang="en-US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Transformation to Digital Firm”</a:t>
            </a:r>
          </a:p>
          <a:p>
            <a:pPr algn="r"/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วันพฤหัสบดีที่ </a:t>
            </a:r>
            <a:r>
              <a:rPr lang="en-US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en-US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สิงหาคม </a:t>
            </a:r>
            <a:r>
              <a:rPr lang="en-US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2558 </a:t>
            </a:r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เวลา </a:t>
            </a:r>
            <a:r>
              <a:rPr lang="en-US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9.30 </a:t>
            </a:r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น</a:t>
            </a:r>
          </a:p>
          <a:p>
            <a:pPr algn="r"/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โรงแรมโนโว</a:t>
            </a:r>
            <a:r>
              <a:rPr lang="th-TH" sz="2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เทล</a:t>
            </a:r>
            <a:r>
              <a:rPr lang="th-TH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กรุงเทพฯ</a:t>
            </a:r>
          </a:p>
        </p:txBody>
      </p:sp>
    </p:spTree>
    <p:extLst>
      <p:ext uri="{BB962C8B-B14F-4D97-AF65-F5344CB8AC3E}">
        <p14:creationId xmlns:p14="http://schemas.microsoft.com/office/powerpoint/2010/main" val="40005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85069"/>
              </p:ext>
            </p:extLst>
          </p:nvPr>
        </p:nvGraphicFramePr>
        <p:xfrm>
          <a:off x="323528" y="1484784"/>
          <a:ext cx="8178601" cy="363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28115" y="5704393"/>
            <a:ext cx="2133600" cy="365125"/>
          </a:xfr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E8A5F2-DF7D-465C-801C-11ACED8F4121}" type="slidenum">
              <a:rPr lang="en-US" altLang="th-TH" sz="1800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th-TH" sz="1800" smtClean="0">
              <a:solidFill>
                <a:srgbClr val="FFFFFF"/>
              </a:solidFill>
            </a:endParaRPr>
          </a:p>
        </p:txBody>
      </p:sp>
      <p:sp>
        <p:nvSpPr>
          <p:cNvPr id="27652" name="Slide Number Placeholder 1"/>
          <p:cNvSpPr txBox="1">
            <a:spLocks/>
          </p:cNvSpPr>
          <p:nvPr/>
        </p:nvSpPr>
        <p:spPr bwMode="auto">
          <a:xfrm>
            <a:off x="6528115" y="570439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A9D166-D5AC-4698-926B-717D4FC005BF}" type="slidenum">
              <a:rPr lang="en-US" altLang="th-TH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th-TH" sz="120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7594" y="-55418"/>
            <a:ext cx="7992641" cy="8201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แนวทางการปรับตัวในยุค </a:t>
            </a:r>
            <a:r>
              <a:rPr lang="en-US" sz="36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Digital Economy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4" name="Picture 10" descr="Logo F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" y="6035305"/>
            <a:ext cx="971136" cy="8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4" y="6456517"/>
            <a:ext cx="3368984" cy="3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auto">
          <a:xfrm rot="5400000">
            <a:off x="5192966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Employment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 rot="5400000">
            <a:off x="3778261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Number</a:t>
            </a: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 rot="5400000">
            <a:off x="6598735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GDP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(Million Baht)</a:t>
            </a: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 rot="5400000">
            <a:off x="8004727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Exports Value</a:t>
            </a:r>
            <a:endParaRPr lang="th-TH" sz="24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(Million Baht)</a:t>
            </a:r>
            <a:endParaRPr lang="th-TH" sz="24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146" y="5981210"/>
            <a:ext cx="7855004" cy="625928"/>
            <a:chOff x="1258833" y="5573672"/>
            <a:chExt cx="7855004" cy="625928"/>
          </a:xfrm>
          <a:solidFill>
            <a:schemeClr val="bg1"/>
          </a:solidFill>
        </p:grpSpPr>
        <p:sp>
          <p:nvSpPr>
            <p:cNvPr id="46" name="AutoShape 37"/>
            <p:cNvSpPr>
              <a:spLocks noChangeArrowheads="1"/>
            </p:cNvSpPr>
            <p:nvPr/>
          </p:nvSpPr>
          <p:spPr bwMode="auto">
            <a:xfrm>
              <a:off x="1258833" y="5573672"/>
              <a:ext cx="1373960" cy="625928"/>
            </a:xfrm>
            <a:prstGeom prst="rightArrow">
              <a:avLst>
                <a:gd name="adj1" fmla="val 67093"/>
                <a:gd name="adj2" fmla="val 65474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BrowalliaUPC" pitchFamily="34" charset="-34"/>
                  <a:cs typeface="BrowalliaUPC" pitchFamily="34" charset="-34"/>
                </a:rPr>
                <a:t>Total</a:t>
              </a:r>
              <a:endParaRPr lang="th-TH" sz="2000" b="1" dirty="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42237" y="5649548"/>
              <a:ext cx="1371600" cy="472025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6,908,262.8</a:t>
              </a:r>
              <a:endParaRPr lang="th-TH" sz="2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00787" y="5651697"/>
              <a:ext cx="1371600" cy="470951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11,898,710**</a:t>
              </a:r>
              <a:endParaRPr lang="th-TH" sz="2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54043" y="5651696"/>
              <a:ext cx="1371600" cy="469877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14,098,563 </a:t>
              </a:r>
              <a:endParaRPr lang="th-TH" sz="2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9807" y="5651697"/>
              <a:ext cx="1371600" cy="469877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2,844,757 </a:t>
              </a:r>
              <a:endParaRPr lang="th-TH" sz="2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102" name="Freeform 101"/>
          <p:cNvSpPr/>
          <p:nvPr/>
        </p:nvSpPr>
        <p:spPr>
          <a:xfrm>
            <a:off x="4121150" y="2809875"/>
            <a:ext cx="4262438" cy="1493838"/>
          </a:xfrm>
          <a:custGeom>
            <a:avLst/>
            <a:gdLst>
              <a:gd name="connsiteX0" fmla="*/ 0 w 4262907"/>
              <a:gd name="connsiteY0" fmla="*/ 0 h 1493950"/>
              <a:gd name="connsiteX1" fmla="*/ 1455313 w 4262907"/>
              <a:gd name="connsiteY1" fmla="*/ 270457 h 1493950"/>
              <a:gd name="connsiteX2" fmla="*/ 2807595 w 4262907"/>
              <a:gd name="connsiteY2" fmla="*/ 1043189 h 1493950"/>
              <a:gd name="connsiteX3" fmla="*/ 4262907 w 4262907"/>
              <a:gd name="connsiteY3" fmla="*/ 1493950 h 14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07" h="1493950">
                <a:moveTo>
                  <a:pt x="0" y="0"/>
                </a:moveTo>
                <a:cubicBezTo>
                  <a:pt x="493690" y="48296"/>
                  <a:pt x="987381" y="96592"/>
                  <a:pt x="1455313" y="270457"/>
                </a:cubicBezTo>
                <a:cubicBezTo>
                  <a:pt x="1923245" y="444322"/>
                  <a:pt x="2339663" y="839274"/>
                  <a:pt x="2807595" y="1043189"/>
                </a:cubicBezTo>
                <a:cubicBezTo>
                  <a:pt x="3275527" y="1247104"/>
                  <a:pt x="3769217" y="1370527"/>
                  <a:pt x="4262907" y="1493950"/>
                </a:cubicBezTo>
              </a:path>
            </a:pathLst>
          </a:custGeom>
          <a:ln w="3492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187" name="Line 38"/>
          <p:cNvSpPr>
            <a:spLocks noChangeShapeType="1"/>
          </p:cNvSpPr>
          <p:nvPr/>
        </p:nvSpPr>
        <p:spPr bwMode="auto">
          <a:xfrm>
            <a:off x="3448050" y="5157788"/>
            <a:ext cx="558006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6633" name="Group 2"/>
          <p:cNvGrpSpPr>
            <a:grpSpLocks/>
          </p:cNvGrpSpPr>
          <p:nvPr/>
        </p:nvGrpSpPr>
        <p:grpSpPr bwMode="auto">
          <a:xfrm>
            <a:off x="-25400" y="1727200"/>
            <a:ext cx="9053513" cy="3394075"/>
            <a:chOff x="90153" y="1992603"/>
            <a:chExt cx="9053846" cy="3394471"/>
          </a:xfrm>
        </p:grpSpPr>
        <p:sp>
          <p:nvSpPr>
            <p:cNvPr id="49" name="Rectangle 48"/>
            <p:cNvSpPr/>
            <p:nvPr/>
          </p:nvSpPr>
          <p:spPr>
            <a:xfrm>
              <a:off x="4862847" y="2073984"/>
              <a:ext cx="1371600" cy="10163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2,682,323</a:t>
              </a:r>
              <a:b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</a:b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(19.0%)</a:t>
              </a:r>
              <a:endPara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9946" y="3166543"/>
              <a:ext cx="1371600" cy="2209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11,414,702 (81.0 %)</a:t>
              </a:r>
              <a:endParaRPr lang="th-TH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41879" y="2062179"/>
              <a:ext cx="1371600" cy="7748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7,349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(0.3%)</a:t>
              </a:r>
              <a:endPara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58979" y="2888575"/>
              <a:ext cx="1371600" cy="2475963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2,763,997 (97.2%)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dirty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83320" y="2071836"/>
              <a:ext cx="1460679" cy="22248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5,026,072.7</a:t>
              </a:r>
              <a:b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</a:b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(72.8%)</a:t>
              </a:r>
              <a:endPara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49788" y="4385743"/>
              <a:ext cx="1371600" cy="1001331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1,761,818.9</a:t>
              </a:r>
              <a:b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</a:b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(25.5% )</a:t>
              </a:r>
              <a:endParaRPr lang="th-TH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34447" y="2062179"/>
              <a:ext cx="1371600" cy="17794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  <a:t>5,400,000</a:t>
              </a:r>
              <a:br>
                <a:rPr lang="en-US" sz="2000" b="1" dirty="0">
                  <a:solidFill>
                    <a:schemeClr val="tx1"/>
                  </a:solidFill>
                  <a:latin typeface="BrowalliaUPC" pitchFamily="34" charset="-34"/>
                  <a:cs typeface="BrowalliaUPC" pitchFamily="34" charset="-34"/>
                </a:rPr>
              </a:b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(46.0%)</a:t>
              </a:r>
              <a:endPara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28819" y="3928543"/>
              <a:ext cx="1371600" cy="1446726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itchFamily="34" charset="-34"/>
                  <a:cs typeface="BrowalliaUPC" pitchFamily="34" charset="-34"/>
                </a:rPr>
                <a:t>4,454,939.6 (37.4%)</a:t>
              </a:r>
              <a:endParaRPr lang="th-TH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3734364" y="4892510"/>
              <a:ext cx="762089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3715310" y="3300063"/>
              <a:ext cx="811308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182217" y="4925851"/>
              <a:ext cx="762089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5204873" y="3562825"/>
              <a:ext cx="762089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6763442" y="5114786"/>
              <a:ext cx="342940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6711841" y="4174083"/>
              <a:ext cx="457253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8267658" y="5185438"/>
              <a:ext cx="228627" cy="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8242254" y="4537663"/>
              <a:ext cx="292134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4" name="Line 36"/>
            <p:cNvSpPr>
              <a:spLocks noChangeShapeType="1"/>
            </p:cNvSpPr>
            <p:nvPr/>
          </p:nvSpPr>
          <p:spPr bwMode="auto">
            <a:xfrm>
              <a:off x="1712638" y="1992603"/>
              <a:ext cx="7315469" cy="0"/>
            </a:xfrm>
            <a:prstGeom prst="line">
              <a:avLst/>
            </a:prstGeom>
            <a:no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graphicFrame>
          <p:nvGraphicFramePr>
            <p:cNvPr id="38" name="Diagram 37"/>
            <p:cNvGraphicFramePr/>
            <p:nvPr>
              <p:extLst>
                <p:ext uri="{D42A27DB-BD31-4B8C-83A1-F6EECF244321}">
                  <p14:modId xmlns:p14="http://schemas.microsoft.com/office/powerpoint/2010/main" val="96160645"/>
                </p:ext>
              </p:extLst>
            </p:nvPr>
          </p:nvGraphicFramePr>
          <p:xfrm>
            <a:off x="90153" y="2085790"/>
            <a:ext cx="3276600" cy="327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98" name="Freeform 40"/>
          <p:cNvSpPr>
            <a:spLocks/>
          </p:cNvSpPr>
          <p:nvPr/>
        </p:nvSpPr>
        <p:spPr bwMode="auto">
          <a:xfrm>
            <a:off x="4140200" y="5013325"/>
            <a:ext cx="4248150" cy="1588"/>
          </a:xfrm>
          <a:custGeom>
            <a:avLst/>
            <a:gdLst>
              <a:gd name="T0" fmla="*/ 0 w 2676"/>
              <a:gd name="T1" fmla="*/ 0 h 1"/>
              <a:gd name="T2" fmla="*/ 2676 w 2676"/>
              <a:gd name="T3" fmla="*/ 0 h 1"/>
              <a:gd name="T4" fmla="*/ 0 60000 65536"/>
              <a:gd name="T5" fmla="*/ 0 60000 65536"/>
              <a:gd name="T6" fmla="*/ 0 w 2676"/>
              <a:gd name="T7" fmla="*/ 0 h 1"/>
              <a:gd name="T8" fmla="*/ 2676 w 26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6" h="1">
                <a:moveTo>
                  <a:pt x="0" y="0"/>
                </a:moveTo>
                <a:cubicBezTo>
                  <a:pt x="1115" y="0"/>
                  <a:pt x="2230" y="0"/>
                  <a:pt x="2676" y="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9933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45704" y="5229200"/>
            <a:ext cx="1599802" cy="576827"/>
          </a:xfrm>
          <a:prstGeom prst="ellipse">
            <a:avLst/>
          </a:prstGeom>
          <a:noFill/>
          <a:ln>
            <a:solidFill>
              <a:srgbClr val="C50BAA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Others</a:t>
            </a: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08055" y="5332927"/>
            <a:ext cx="1371600" cy="47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120,371.21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51381" y="5320240"/>
            <a:ext cx="1371600" cy="469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1,538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6424" y="5336150"/>
            <a:ext cx="1371600" cy="469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73,411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00192" y="5332926"/>
            <a:ext cx="1371600" cy="47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540,000</a:t>
            </a:r>
          </a:p>
        </p:txBody>
      </p:sp>
      <p:sp>
        <p:nvSpPr>
          <p:cNvPr id="26650" name="Rectangle 34"/>
          <p:cNvSpPr>
            <a:spLocks noChangeArrowheads="1"/>
          </p:cNvSpPr>
          <p:nvPr/>
        </p:nvSpPr>
        <p:spPr bwMode="auto">
          <a:xfrm>
            <a:off x="-79375" y="6615113"/>
            <a:ext cx="9115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th-TH" sz="160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ที่มา </a:t>
            </a:r>
            <a:r>
              <a:rPr lang="en-US" sz="160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: </a:t>
            </a:r>
            <a:r>
              <a:rPr lang="th-TH" sz="160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สำนักงานคณะกรรมการส่งเสริมวิสาหกิจขนาดกลางและขนาดย่อม (สสว.)                 </a:t>
            </a:r>
            <a:r>
              <a:rPr lang="en-US" sz="160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** GDP </a:t>
            </a:r>
            <a:r>
              <a:rPr lang="th-TH" sz="160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ของประเทศซึ่งประกอบด้วยภาคเกษตรและภาคนอกเกษตร</a:t>
            </a:r>
            <a:endParaRPr lang="th-TH" sz="160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1" name="Title 8"/>
          <p:cNvSpPr>
            <a:spLocks noGrp="1"/>
          </p:cNvSpPr>
          <p:nvPr>
            <p:ph type="title"/>
          </p:nvPr>
        </p:nvSpPr>
        <p:spPr>
          <a:xfrm>
            <a:off x="0" y="-171400"/>
            <a:ext cx="9166837" cy="928688"/>
          </a:xfr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SMEs, the backbone of Thailand Economy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5" y="757269"/>
            <a:ext cx="5742730" cy="10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21778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" y="3638126"/>
            <a:ext cx="2180702" cy="195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02" y="4365104"/>
            <a:ext cx="2037187" cy="186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6112151"/>
              </p:ext>
            </p:extLst>
          </p:nvPr>
        </p:nvGraphicFramePr>
        <p:xfrm>
          <a:off x="4082752" y="2075393"/>
          <a:ext cx="4923474" cy="443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/>
          <p:cNvSpPr/>
          <p:nvPr/>
        </p:nvSpPr>
        <p:spPr>
          <a:xfrm>
            <a:off x="6134851" y="878635"/>
            <a:ext cx="3009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“ตั้งเป้า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3 </a:t>
            </a:r>
            <a:r>
              <a:rPr lang="th-TH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ปีสร้างโอกาสการซื้อ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-</a:t>
            </a:r>
            <a:r>
              <a:rPr lang="th-TH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ขาย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10,000 </a:t>
            </a:r>
            <a:r>
              <a:rPr lang="th-TH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ล้านบาท”</a:t>
            </a:r>
            <a:endParaRPr lang="th-TH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  <p:pic>
        <p:nvPicPr>
          <p:cNvPr id="11" name="Picture 10" descr="Logo FT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0" y="6583043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091" y="-41891"/>
            <a:ext cx="8640960" cy="648072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เปิดตลาดอุตสาหกรรมไทย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www.ftiebusiness.com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7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07" y="16469"/>
            <a:ext cx="8360689" cy="9779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rPr>
              <a:t>F.T.I.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anose="020B0609020204030204" pitchFamily="49" charset="0"/>
              </a:rPr>
              <a:t>Application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" y="-78433"/>
            <a:ext cx="1403648" cy="11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0" y="1629882"/>
            <a:ext cx="1996831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03" y="4294177"/>
            <a:ext cx="1564319" cy="208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31" y="1268760"/>
            <a:ext cx="4104457" cy="5027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43" y="1773667"/>
            <a:ext cx="2062224" cy="2751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73"/>
            <a:ext cx="6843327" cy="137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015038"/>
            <a:ext cx="1013246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6382047"/>
            <a:ext cx="4141938" cy="4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6021856"/>
              </p:ext>
            </p:extLst>
          </p:nvPr>
        </p:nvGraphicFramePr>
        <p:xfrm>
          <a:off x="2339752" y="1700806"/>
          <a:ext cx="6971717" cy="509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00808"/>
            <a:ext cx="2880320" cy="182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36" y="0"/>
            <a:ext cx="6939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0"/>
            <a:ext cx="2231037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r"/>
            <a:endParaRPr lang="th-TH" sz="14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การเพิ่ม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ขีดความ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สามารถ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อุตสาหกรรม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ด้วย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 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</a:p>
          <a:p>
            <a:pPr algn="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นวัตกรรม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 algn="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" y="5790504"/>
            <a:ext cx="1283139" cy="10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967837" y="4351655"/>
            <a:ext cx="1624012" cy="1812925"/>
            <a:chOff x="804" y="400"/>
            <a:chExt cx="4028" cy="3667"/>
          </a:xfrm>
        </p:grpSpPr>
        <p:pic>
          <p:nvPicPr>
            <p:cNvPr id="39942" name="Picture 3" descr="3730132"/>
            <p:cNvPicPr>
              <a:picLocks noChangeAspect="1" noChangeArrowheads="1"/>
            </p:cNvPicPr>
            <p:nvPr/>
          </p:nvPicPr>
          <p:blipFill>
            <a:blip r:embed="rId4" cstate="print"/>
            <a:srcRect l="13043" r="13043"/>
            <a:stretch>
              <a:fillRect/>
            </a:stretch>
          </p:blipFill>
          <p:spPr bwMode="auto">
            <a:xfrm>
              <a:off x="1944" y="2256"/>
              <a:ext cx="432" cy="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3" name="Picture 4" descr="2908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64615C"/>
                </a:clrFrom>
                <a:clrTo>
                  <a:srgbClr val="64615C">
                    <a:alpha val="0"/>
                  </a:srgbClr>
                </a:clrTo>
              </a:clrChange>
            </a:blip>
            <a:srcRect l="6944" r="4167"/>
            <a:stretch>
              <a:fillRect/>
            </a:stretch>
          </p:blipFill>
          <p:spPr bwMode="auto">
            <a:xfrm>
              <a:off x="2124" y="792"/>
              <a:ext cx="528" cy="3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4" name="Picture 5" descr="FOODPYR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" y="985"/>
              <a:ext cx="516" cy="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5" name="Picture 6" descr="FUE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5" y="1632"/>
              <a:ext cx="468" cy="4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6" name="Picture 7" descr="LOAD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" y="2975"/>
              <a:ext cx="744" cy="3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7" name="Picture 8" descr="TV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92" y="1465"/>
              <a:ext cx="416" cy="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8" name="Picture 9" descr="6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" y="515"/>
              <a:ext cx="499" cy="3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9" name="Picture 10" descr="8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56" y="3024"/>
              <a:ext cx="504" cy="3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1" descr="16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1733"/>
              <a:ext cx="377" cy="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1" name="Picture 12" descr="4890112"/>
            <p:cNvPicPr>
              <a:picLocks noChangeAspect="1" noChangeArrowheads="1"/>
            </p:cNvPicPr>
            <p:nvPr/>
          </p:nvPicPr>
          <p:blipFill>
            <a:blip r:embed="rId13" cstate="print"/>
            <a:srcRect l="13071"/>
            <a:stretch>
              <a:fillRect/>
            </a:stretch>
          </p:blipFill>
          <p:spPr bwMode="auto">
            <a:xfrm>
              <a:off x="4050" y="2769"/>
              <a:ext cx="462" cy="3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2" name="Picture 13" descr="HOTCOCOA"/>
            <p:cNvPicPr>
              <a:picLocks noChangeAspect="1" noChangeArrowheads="1"/>
            </p:cNvPicPr>
            <p:nvPr/>
          </p:nvPicPr>
          <p:blipFill>
            <a:blip r:embed="rId14" cstate="print"/>
            <a:srcRect t="34027"/>
            <a:stretch>
              <a:fillRect/>
            </a:stretch>
          </p:blipFill>
          <p:spPr bwMode="auto">
            <a:xfrm>
              <a:off x="2976" y="1670"/>
              <a:ext cx="382" cy="3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3" name="Picture 14" descr="ANNIV04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19" y="2496"/>
              <a:ext cx="413" cy="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15" descr="MARBL10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13" y="3435"/>
              <a:ext cx="448" cy="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16" descr="WOOD23L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76" y="3717"/>
              <a:ext cx="431" cy="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6" name="Picture 17" descr="BOOK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56" y="2640"/>
              <a:ext cx="475" cy="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7" name="Picture 18" descr="FACTORY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627" y="2175"/>
              <a:ext cx="432" cy="4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8" name="Picture 19" descr="TOXICHAZ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71" y="1465"/>
              <a:ext cx="501" cy="6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7441" name="Group 20"/>
            <p:cNvGrpSpPr>
              <a:grpSpLocks/>
            </p:cNvGrpSpPr>
            <p:nvPr/>
          </p:nvGrpSpPr>
          <p:grpSpPr bwMode="auto">
            <a:xfrm>
              <a:off x="1850" y="1127"/>
              <a:ext cx="327" cy="654"/>
              <a:chOff x="1850" y="1127"/>
              <a:chExt cx="327" cy="654"/>
            </a:xfrm>
          </p:grpSpPr>
          <p:pic>
            <p:nvPicPr>
              <p:cNvPr id="39978" name="Picture 21" descr="FLOURBA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50" y="1229"/>
                <a:ext cx="327" cy="4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" name="Text Box 22"/>
              <p:cNvSpPr txBox="1">
                <a:spLocks noChangeArrowheads="1"/>
              </p:cNvSpPr>
              <p:nvPr/>
            </p:nvSpPr>
            <p:spPr bwMode="auto">
              <a:xfrm>
                <a:off x="1883" y="1127"/>
                <a:ext cx="240" cy="654"/>
              </a:xfrm>
              <a:prstGeom prst="rect">
                <a:avLst/>
              </a:prstGeom>
              <a:solidFill>
                <a:srgbClr val="EDD99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DilleniaUPC" panose="02020603050405020304" pitchFamily="18" charset="-34"/>
                    <a:cs typeface="DilleniaUPC" panose="02020603050405020304" pitchFamily="18" charset="-34"/>
                  </a:rPr>
                  <a:t>CEMENT</a:t>
                </a:r>
              </a:p>
            </p:txBody>
          </p:sp>
        </p:grpSp>
        <p:grpSp>
          <p:nvGrpSpPr>
            <p:cNvPr id="17442" name="Group 23"/>
            <p:cNvGrpSpPr>
              <a:grpSpLocks/>
            </p:cNvGrpSpPr>
            <p:nvPr/>
          </p:nvGrpSpPr>
          <p:grpSpPr bwMode="auto">
            <a:xfrm>
              <a:off x="2102" y="400"/>
              <a:ext cx="918" cy="337"/>
              <a:chOff x="2096" y="364"/>
              <a:chExt cx="979" cy="454"/>
            </a:xfrm>
          </p:grpSpPr>
          <p:pic>
            <p:nvPicPr>
              <p:cNvPr id="39976" name="Picture 24" descr="02340_00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21" y="364"/>
                <a:ext cx="454" cy="4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977" name="Picture 25" descr="02271_001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096" y="364"/>
                <a:ext cx="319" cy="31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6" name="Picture 26" descr="1047653671trioteenet1"/>
            <p:cNvPicPr>
              <a:picLocks noChangeAspect="1" noChangeArrowheads="1"/>
            </p:cNvPicPr>
            <p:nvPr/>
          </p:nvPicPr>
          <p:blipFill>
            <a:blip r:embed="rId24" cstate="print"/>
            <a:srcRect l="2773" t="23012" b="34955"/>
            <a:stretch>
              <a:fillRect/>
            </a:stretch>
          </p:blipFill>
          <p:spPr bwMode="auto">
            <a:xfrm>
              <a:off x="2064" y="3608"/>
              <a:ext cx="456" cy="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2" name="Picture 27" descr="air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04" y="2059"/>
              <a:ext cx="492" cy="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3" name="Picture 28" descr="b0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29" y="975"/>
              <a:ext cx="661" cy="3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4" name="Picture 29" descr="BGM02_t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8" y="2256"/>
              <a:ext cx="434" cy="3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5" name="Picture 30" descr="Jacket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652" y="2101"/>
              <a:ext cx="425" cy="3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7448" name="Group 31"/>
            <p:cNvGrpSpPr>
              <a:grpSpLocks/>
            </p:cNvGrpSpPr>
            <p:nvPr/>
          </p:nvGrpSpPr>
          <p:grpSpPr bwMode="auto">
            <a:xfrm>
              <a:off x="1207" y="2976"/>
              <a:ext cx="665" cy="547"/>
              <a:chOff x="2785" y="973"/>
              <a:chExt cx="665" cy="547"/>
            </a:xfrm>
          </p:grpSpPr>
          <p:pic>
            <p:nvPicPr>
              <p:cNvPr id="39974" name="Picture 32" descr="steel_iron_round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2785" y="1202"/>
                <a:ext cx="443" cy="3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975" name="Picture 33" descr="steel_iron_deformed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065" y="973"/>
                <a:ext cx="385" cy="29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7" name="Picture 34" descr="ug_collage2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310" y="515"/>
              <a:ext cx="622" cy="2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72" name="Picture 36" descr="mi_hydroedge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5" y="1090"/>
              <a:ext cx="332" cy="3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9" name="Picture 38" descr="paper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131" y="2515"/>
              <a:ext cx="437" cy="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70" name="Picture 39" descr="hydrolic2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579" y="975"/>
              <a:ext cx="455" cy="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53" name="Rectangle 40" descr="Woven mat"/>
            <p:cNvSpPr>
              <a:spLocks noChangeArrowheads="1"/>
            </p:cNvSpPr>
            <p:nvPr/>
          </p:nvSpPr>
          <p:spPr bwMode="auto">
            <a:xfrm>
              <a:off x="2640" y="3312"/>
              <a:ext cx="424" cy="307"/>
            </a:xfrm>
            <a:prstGeom prst="rect">
              <a:avLst/>
            </a:prstGeom>
            <a:blipFill dpi="0" rotWithShape="0">
              <a:blip r:embed="rId35"/>
              <a:srcRect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rgbClr val="664B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 altLang="th-TH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62325" y="3224451"/>
            <a:ext cx="305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“กลุ่มอุตสาหกรรม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44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กลุ่ม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(12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คลัส</a:t>
            </a:r>
            <a:r>
              <a:rPr lang="th-TH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เตอร์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)”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81645" y="1687268"/>
            <a:ext cx="273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“กลุ่มจังหวัด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74 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จังหวัด”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66" y="1237321"/>
            <a:ext cx="1668462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Wave 103"/>
          <p:cNvSpPr/>
          <p:nvPr/>
        </p:nvSpPr>
        <p:spPr>
          <a:xfrm>
            <a:off x="517490" y="921430"/>
            <a:ext cx="3235376" cy="1831053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สมาชิกกลุ่มจังหวัด</a:t>
            </a:r>
          </a:p>
        </p:txBody>
      </p:sp>
      <p:sp>
        <p:nvSpPr>
          <p:cNvPr id="105" name="Wave 104"/>
          <p:cNvSpPr/>
          <p:nvPr/>
        </p:nvSpPr>
        <p:spPr>
          <a:xfrm>
            <a:off x="480196" y="2559453"/>
            <a:ext cx="3235376" cy="1781685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สมาชิกกลุ่มอุตสาหกรรม</a:t>
            </a:r>
          </a:p>
        </p:txBody>
      </p:sp>
      <p:sp>
        <p:nvSpPr>
          <p:cNvPr id="48" name="Wave 47"/>
          <p:cNvSpPr/>
          <p:nvPr/>
        </p:nvSpPr>
        <p:spPr>
          <a:xfrm>
            <a:off x="508655" y="4138899"/>
            <a:ext cx="3206917" cy="2107424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สถาบันภายใต้การ</a:t>
            </a:r>
            <a:r>
              <a:rPr lang="th-TH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ดำเนินงาน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ของ</a:t>
            </a: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สภาอุตสาหกรรมฯ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52866" y="5072315"/>
            <a:ext cx="30781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“สถาบันเพื่อพัฒนาเฉพาะด้าน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10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สถาบัน”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44488" y="22385"/>
            <a:ext cx="8640960" cy="648072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“สภา</a:t>
            </a:r>
            <a:r>
              <a:rPr lang="th-TH" sz="3600" b="1" dirty="0">
                <a:solidFill>
                  <a:srgbClr val="FFFF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อุตสาหกรรมแห่งประเทศไทย” </a:t>
            </a:r>
          </a:p>
        </p:txBody>
      </p:sp>
      <p:pic>
        <p:nvPicPr>
          <p:cNvPr id="51" name="Picture 10" descr="Logo FTI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015038"/>
            <a:ext cx="1013246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6382047"/>
            <a:ext cx="4141938" cy="4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0"/>
            <a:ext cx="8784976" cy="6797413"/>
            <a:chOff x="-137590" y="296062"/>
            <a:chExt cx="8784976" cy="6797413"/>
          </a:xfrm>
        </p:grpSpPr>
        <p:cxnSp>
          <p:nvCxnSpPr>
            <p:cNvPr id="144" name="ตัวเชื่อมต่อตรง 98"/>
            <p:cNvCxnSpPr/>
            <p:nvPr/>
          </p:nvCxnSpPr>
          <p:spPr>
            <a:xfrm>
              <a:off x="4382895" y="716735"/>
              <a:ext cx="0" cy="1408539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101"/>
            <p:cNvCxnSpPr/>
            <p:nvPr/>
          </p:nvCxnSpPr>
          <p:spPr>
            <a:xfrm flipH="1">
              <a:off x="1142976" y="857232"/>
              <a:ext cx="3239919" cy="2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561358" y="1368789"/>
              <a:ext cx="1643074" cy="287337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ผู้อำนวยการใหญ่ 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67059" y="2643182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ฝ่ายกฎหมาย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67060" y="5584491"/>
              <a:ext cx="1885710" cy="341288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ฝ่ายประชาสัมพันธ์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246946" y="3611371"/>
              <a:ext cx="1967863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ฝ่ายแรงงาน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4536279" y="5216998"/>
              <a:ext cx="1905995" cy="7446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พลังงาน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6595852" y="2615924"/>
              <a:ext cx="2051534" cy="836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สถาบันวิจัยพัฒนา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นวัตกรรมเพื่อ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6595852" y="3552757"/>
              <a:ext cx="2051534" cy="9803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สถาบันวิสาหกิจขนาด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กลาง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และขนาด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ย่อม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การ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ผลิต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6595852" y="6155234"/>
              <a:ext cx="2051534" cy="5859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สถาบันเสริมสร้างขีด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ความสามารถมนุษย์ </a:t>
              </a:r>
            </a:p>
          </p:txBody>
        </p:sp>
        <p:cxnSp>
          <p:nvCxnSpPr>
            <p:cNvPr id="95" name="ตัวเชื่อมต่อตรง 94"/>
            <p:cNvCxnSpPr/>
            <p:nvPr/>
          </p:nvCxnSpPr>
          <p:spPr>
            <a:xfrm flipH="1" flipV="1">
              <a:off x="4382895" y="1766204"/>
              <a:ext cx="3475231" cy="1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ตัวเชื่อมต่อตรง 98"/>
            <p:cNvCxnSpPr/>
            <p:nvPr/>
          </p:nvCxnSpPr>
          <p:spPr>
            <a:xfrm>
              <a:off x="1158757" y="858027"/>
              <a:ext cx="4606" cy="70009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67059" y="3103962"/>
              <a:ext cx="1885711" cy="592639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ฝ่ายงาน</a:t>
              </a:r>
              <a:r>
                <a:rPr lang="th-TH" sz="1800" dirty="0" smtClean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กรรมการ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</a:t>
              </a: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สำนักงาน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4536280" y="6128623"/>
              <a:ext cx="1905994" cy="3762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 สถาบันรหัสสากล</a:t>
              </a: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6595852" y="5566395"/>
              <a:ext cx="2051534" cy="395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สถาบันสิ่งแวดล้อมอุตสาหกรรม 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011133" y="986314"/>
              <a:ext cx="2477497" cy="287337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คณะกรรมการบริหาร ส.อ.ท.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27462" y="1379920"/>
              <a:ext cx="2205065" cy="356394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ฝ่ายตรวจสอบและงานระบบ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67059" y="5132010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ฝ่ายบัญชีและการเงิน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4536280" y="4564938"/>
              <a:ext cx="1905995" cy="5287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น้ำเพื่อ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ความยั่งยืน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2223290" y="4481840"/>
              <a:ext cx="1991520" cy="4804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ฝ่ายส่งเสริมการค้า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และการลงทุน 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2244013" y="2519330"/>
              <a:ext cx="1968415" cy="3944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ฝ่ายกิจการสภาจังหวัด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2223290" y="6094709"/>
              <a:ext cx="1989139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ฝ่ายองค์กรระหว่างประเทศ 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2223290" y="5054598"/>
              <a:ext cx="1991520" cy="501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ฝ่ายส่งเสริมและสนับสนุน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4534985" y="2615924"/>
              <a:ext cx="1907291" cy="836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สถาบันการจัดการบรรจุภัณฑ์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และรีไซเคิลเพื่อสิ่งแวดล้อม 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4525460" y="3536088"/>
              <a:ext cx="1916816" cy="9376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เทคโนโลยี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สารสนเทศและ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การ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สื่อสาร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-137590" y="296062"/>
              <a:ext cx="8784975" cy="420673"/>
            </a:xfrm>
            <a:prstGeom prst="rect">
              <a:avLst/>
            </a:prstGeom>
            <a:solidFill>
              <a:srgbClr val="00206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 smtClean="0">
                  <a:solidFill>
                    <a:srgbClr val="FFFF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คณะกรรมการสภาอุตสาหกรรมแห่งประเทศไทยวาระปี </a:t>
              </a:r>
              <a:r>
                <a:rPr lang="en-US" sz="3200" b="1" dirty="0" smtClean="0">
                  <a:solidFill>
                    <a:srgbClr val="FFFF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2557-2559</a:t>
              </a:r>
              <a:endParaRPr lang="th-TH" sz="3200" b="1" dirty="0">
                <a:solidFill>
                  <a:srgbClr val="FFFF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6595852" y="4617646"/>
              <a:ext cx="2051534" cy="8287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สถาบันส่งเสริมความ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เป็น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เลิศทางเทคโนโลยี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อาร์เอฟไอ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ดี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แห่ง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ประเทศไทย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7059" y="4679650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ฝ่ายบริหารองค์กร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67059" y="3778724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ฝ่ายทรัพยากรมนุษย์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67059" y="4243009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ฝ่ายเทคโนโลยีสารสนเทศ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223291" y="4032186"/>
              <a:ext cx="1991519" cy="3651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ฝ่ายเศรษฐกิจและวิชาการ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2244013" y="2986085"/>
              <a:ext cx="1968416" cy="5426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ฝ่ายโครงสร้างพื้นฐาน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err="1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และโล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จิ</a:t>
              </a:r>
              <a:r>
                <a:rPr lang="th-TH" sz="1800" dirty="0" err="1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สติกส์</a:t>
              </a:r>
              <a:endParaRPr lang="th-TH" sz="1800" dirty="0">
                <a:solidFill>
                  <a:prstClr val="black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6858016" y="1575741"/>
              <a:ext cx="1501338" cy="357190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ที่ปรึกษาสำนักงาน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060" y="6021070"/>
              <a:ext cx="1885710" cy="333458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งานโครงการ</a:t>
              </a: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67060" y="2121012"/>
              <a:ext cx="1850930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กลุ่มงานบริการส่วนกลาง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2264248" y="2122928"/>
              <a:ext cx="1948179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กลุ่มงานสิทธิประโยชน์สมาชิก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5763615" y="2122928"/>
              <a:ext cx="1357322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กลุ่มงานสถาบัน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223290" y="5665873"/>
              <a:ext cx="1991519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ฝ่ายสมาชิกสัมพันธ์</a:t>
              </a: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2223291" y="6504864"/>
              <a:ext cx="1991519" cy="5886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ศูนย์ส่งเสริมและประสานงาน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อุตสาหกรรมแห่งอาเซียน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5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593" y="1295658"/>
            <a:ext cx="7866520" cy="7544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1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สร้าง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ความเป็นเอกภาพของสมาชิก 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ส.อ.ท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4343" y="2231762"/>
            <a:ext cx="7866210" cy="10507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2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ยกระดับอุตสาหกรรมและ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SMEs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ไทย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เป็นศูนย์กลาง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ของ</a:t>
            </a:r>
          </a:p>
          <a:p>
            <a:pPr>
              <a:defRPr/>
            </a:pP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ภูมิภาคอาเซียน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AEC Regional Industrial Hub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3" y="3455898"/>
            <a:ext cx="7846150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3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เป็น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องค์กรที่มี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ธรรมาภิ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บาลที่ดี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Good Governance)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9593" y="4430783"/>
            <a:ext cx="7883667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4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พัฒนา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บุคลากรและปรับโครงสร้างสภาอุตสาหกรรม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ฯให้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เข้มแข็ง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8129" y="5400114"/>
            <a:ext cx="7883667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การสนับสนุนงานวิจัยและพัฒนานวัตกรรมภาคอุตสาหกรรม</a:t>
            </a:r>
            <a:endParaRPr lang="th-TH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4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015038"/>
            <a:ext cx="1013246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6382047"/>
            <a:ext cx="4141938" cy="4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1520" y="0"/>
            <a:ext cx="8640960" cy="1052736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“ยุทธศาสตร์สภาอุตสาหกรรมแห่งประเทศไทย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วาระปี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2557-2559”</a:t>
            </a:r>
            <a:endParaRPr lang="th-TH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14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0" y="2008110"/>
            <a:ext cx="9145127" cy="2160240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Forte" panose="03060902040502070203" pitchFamily="66" charset="0"/>
              </a:rPr>
              <a:t>Q&amp;A</a:t>
            </a:r>
            <a:endParaRPr lang="th-TH" sz="13800" dirty="0">
              <a:latin typeface="Forte" panose="03060902040502070203" pitchFamily="66" charset="0"/>
            </a:endParaRPr>
          </a:p>
        </p:txBody>
      </p:sp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" y="5959392"/>
            <a:ext cx="1020131" cy="8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58" y="6433301"/>
            <a:ext cx="3024336" cy="35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17423" cy="55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การขยายตัวของเศรษฐกิจไทย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629181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5" y="660766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84168" y="4653136"/>
            <a:ext cx="2817231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คาดการณ์ปี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58 : 3% (</a:t>
            </a:r>
            <a:r>
              <a:rPr lang="th-TH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กกร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 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2" y="8090"/>
            <a:ext cx="2647646" cy="22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9321" y="6381328"/>
            <a:ext cx="762000" cy="365760"/>
          </a:xfrm>
        </p:spPr>
        <p:txBody>
          <a:bodyPr/>
          <a:lstStyle/>
          <a:p>
            <a:pPr>
              <a:defRPr/>
            </a:pPr>
            <a:fld id="{767FC34F-33EF-4C60-B400-48954CC9A4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351" y="3293615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Forte" panose="03060902040502070203" pitchFamily="66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71474"/>
            <a:ext cx="5474866" cy="6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For more information please kindly contact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Queen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Sirikit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National Convention Center,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Zone C, 4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Floor, 60 New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Rachadapisek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Rd.,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Klong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, Bangkok 1101 Thailand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Tel : 02-345-1000, Fax : 02-345-1281-83 / Website : www.fti.or.th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79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98939489"/>
              </p:ext>
            </p:extLst>
          </p:nvPr>
        </p:nvGraphicFramePr>
        <p:xfrm>
          <a:off x="-106897" y="2015834"/>
          <a:ext cx="9621621" cy="412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5731" y="991710"/>
            <a:ext cx="492443" cy="8694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รัสเซีย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002" y="854861"/>
            <a:ext cx="492443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สิงคโปร์	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444" y="932056"/>
            <a:ext cx="492443" cy="10749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ญี่ปุ่น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235" y="1257915"/>
            <a:ext cx="492443" cy="7470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จีน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1674" y="1257914"/>
            <a:ext cx="492443" cy="7470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ฝรั่งเศส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6915" y="1268751"/>
            <a:ext cx="492443" cy="7470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บราซิล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575" y="1257913"/>
            <a:ext cx="492443" cy="7470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เกาหลีใต้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7139" y="1268751"/>
            <a:ext cx="492443" cy="7470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ชิลี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024" y="1237853"/>
            <a:ext cx="492443" cy="7609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ไต้หวัน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3966" y="1186238"/>
            <a:ext cx="492443" cy="8125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นิวซีแลนด์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781" y="1021860"/>
            <a:ext cx="492443" cy="9907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ออสเตรเลีย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7667" y="637849"/>
            <a:ext cx="492443" cy="13007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ไอร์แลนด์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0962" y="1004390"/>
            <a:ext cx="492443" cy="958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อินเดีย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7233" y="1048861"/>
            <a:ext cx="492443" cy="949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มาเลเซีย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0353" y="1062644"/>
            <a:ext cx="492443" cy="949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แอฟริกาใต้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2576" y="696004"/>
            <a:ext cx="615553" cy="13007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ไทย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603" y="6519446"/>
            <a:ext cx="283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ที่มา </a:t>
            </a:r>
            <a:r>
              <a:rPr lang="en-US" sz="1600" i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en-US" sz="1600" i="1" dirty="0">
                <a:latin typeface="CordiaUPC" panose="020B0304020202020204" pitchFamily="34" charset="-34"/>
                <a:cs typeface="CordiaUPC" panose="020B0304020202020204" pitchFamily="34" charset="-34"/>
              </a:rPr>
              <a:t>Global Trade Atlas, </a:t>
            </a:r>
            <a:r>
              <a:rPr lang="th-TH" sz="1600" i="1" dirty="0">
                <a:latin typeface="CordiaUPC" panose="020B0304020202020204" pitchFamily="34" charset="-34"/>
                <a:cs typeface="CordiaUPC" panose="020B0304020202020204" pitchFamily="34" charset="-34"/>
              </a:rPr>
              <a:t>กรกฎาคม 2558 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000" y="11651"/>
            <a:ext cx="8238373" cy="8432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ภาวการณ์นำเข้าสินค้า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16 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ประเทศคู่ค้าหลักของไทย (ม.ค.-พ.ค.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58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0871" y="999458"/>
            <a:ext cx="492443" cy="9907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อังกฤษ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80" y="1015813"/>
            <a:ext cx="492443" cy="958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ฮ่องกง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2237" y="977219"/>
            <a:ext cx="492443" cy="958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แคนาดา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99746" y="1004390"/>
            <a:ext cx="492443" cy="958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อเมริกา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6633" y="1300619"/>
            <a:ext cx="507437" cy="2560429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4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76414"/>
              </p:ext>
            </p:extLst>
          </p:nvPr>
        </p:nvGraphicFramePr>
        <p:xfrm>
          <a:off x="-42863" y="404664"/>
          <a:ext cx="9266238" cy="484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7164388" y="623672"/>
            <a:ext cx="1979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Millions of Dollar)</a:t>
            </a:r>
            <a:endParaRPr lang="th-TH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366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502400"/>
            <a:ext cx="21336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91C106-C551-4EFB-8540-D46FCCCD8F20}" type="slidenum">
              <a:rPr lang="th-TH" sz="2000" b="1" smtClean="0">
                <a:solidFill>
                  <a:srgbClr val="000000"/>
                </a:solidFill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 sz="2000" b="1" smtClean="0">
              <a:solidFill>
                <a:srgbClr val="000000"/>
              </a:solidFill>
              <a:cs typeface="Cordia New" pitchFamily="34" charset="-34"/>
            </a:endParaRPr>
          </a:p>
        </p:txBody>
      </p:sp>
      <p:pic>
        <p:nvPicPr>
          <p:cNvPr id="1136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" y="5350337"/>
            <a:ext cx="45783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9536" y="5350337"/>
            <a:ext cx="4320481" cy="13663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อัตราการขยายตัวยอดการส่งออก (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y-o-y%</a:t>
            </a:r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r>
              <a:rPr lang="th-TH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มิ.ย. 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58		-7.8%</a:t>
            </a:r>
          </a:p>
          <a:p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	ครึ่งปี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58		-4.84%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สถานการณ์ส่งออกของไทย มิ.ย.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57- 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มิ.ย.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58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2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2230" y="1207915"/>
            <a:ext cx="4440941" cy="1162460"/>
            <a:chOff x="4612230" y="1207915"/>
            <a:chExt cx="4440941" cy="1162460"/>
          </a:xfrm>
        </p:grpSpPr>
        <p:sp>
          <p:nvSpPr>
            <p:cNvPr id="3" name="Rectangle 2"/>
            <p:cNvSpPr/>
            <p:nvPr/>
          </p:nvSpPr>
          <p:spPr>
            <a:xfrm>
              <a:off x="5892337" y="1207915"/>
              <a:ext cx="3160834" cy="11624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ยางพารา</a:t>
              </a:r>
              <a:r>
                <a:rPr lang="th-TH" sz="24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 -</a:t>
              </a:r>
              <a:r>
                <a:rPr lang="en-US" sz="24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31.2%</a:t>
              </a:r>
              <a:endParaRPr lang="th-TH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/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(ราคายางพาราจาก พ.ค.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57 :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94.02</a:t>
              </a:r>
              <a:r>
                <a:rPr lang="en-US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Cents/Pound</a:t>
              </a:r>
              <a:r>
                <a:rPr lang="th-TH" sz="1800" i="1" dirty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เหลือ </a:t>
              </a:r>
              <a:r>
                <a:rPr lang="en-US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83.55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Cents/Pound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พ.ค.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58 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ลดลง</a:t>
              </a:r>
              <a:r>
                <a:rPr lang="th-TH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-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11.1%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)</a:t>
              </a:r>
              <a:endParaRPr lang="th-TH" sz="1800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30" y="1446790"/>
              <a:ext cx="1320031" cy="744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003945" y="764704"/>
            <a:ext cx="3049226" cy="3938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สินค้าหดตัว (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YoY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8949" y="4564362"/>
            <a:ext cx="4386252" cy="1168894"/>
            <a:chOff x="4684544" y="2474369"/>
            <a:chExt cx="4386252" cy="1168894"/>
          </a:xfrm>
        </p:grpSpPr>
        <p:sp>
          <p:nvSpPr>
            <p:cNvPr id="8" name="Rectangle 7"/>
            <p:cNvSpPr/>
            <p:nvPr/>
          </p:nvSpPr>
          <p:spPr>
            <a:xfrm>
              <a:off x="5909962" y="2474369"/>
              <a:ext cx="3160834" cy="1168894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น้ำตาลทราย </a:t>
              </a:r>
              <a:r>
                <a:rPr lang="th-TH" sz="24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-</a:t>
              </a:r>
              <a:r>
                <a:rPr lang="en-US" sz="24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2.9%</a:t>
              </a:r>
              <a:endParaRPr lang="th-TH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/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(ราคาน้ำตาลจาก พ.</a:t>
              </a:r>
              <a:r>
                <a:rPr lang="th-TH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.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57 :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18</a:t>
              </a:r>
              <a:r>
                <a:rPr lang="en-US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.24 Cents/Pound </a:t>
              </a:r>
              <a:r>
                <a:rPr lang="th-TH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เหลือ 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12.70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Cents/Pound </a:t>
              </a:r>
              <a:r>
                <a:rPr lang="th-TH" sz="1800" i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พ.ค. 58 ลดลง 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-</a:t>
              </a:r>
              <a:r>
                <a:rPr lang="en-US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30.4</a:t>
              </a:r>
              <a:r>
                <a:rPr lang="th-TH" sz="1800" i="1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%)</a:t>
              </a:r>
              <a:endParaRPr lang="th-TH" sz="1800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544" y="2599179"/>
              <a:ext cx="1309687" cy="713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556369" y="5767002"/>
            <a:ext cx="4469800" cy="758342"/>
            <a:chOff x="4674200" y="3643263"/>
            <a:chExt cx="4469800" cy="758342"/>
          </a:xfrm>
        </p:grpSpPr>
        <p:sp>
          <p:nvSpPr>
            <p:cNvPr id="9" name="Rectangle 8"/>
            <p:cNvSpPr/>
            <p:nvPr/>
          </p:nvSpPr>
          <p:spPr>
            <a:xfrm>
              <a:off x="5983166" y="3855188"/>
              <a:ext cx="3160834" cy="472071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ข้าว -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3.6%</a:t>
              </a:r>
              <a:endPara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200" y="3643263"/>
              <a:ext cx="1329745" cy="758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34870" y="3573016"/>
            <a:ext cx="4403464" cy="754380"/>
            <a:chOff x="4684544" y="4618243"/>
            <a:chExt cx="4403464" cy="754380"/>
          </a:xfrm>
        </p:grpSpPr>
        <p:sp>
          <p:nvSpPr>
            <p:cNvPr id="10" name="Rectangle 9"/>
            <p:cNvSpPr/>
            <p:nvPr/>
          </p:nvSpPr>
          <p:spPr>
            <a:xfrm>
              <a:off x="5927174" y="4796559"/>
              <a:ext cx="3160834" cy="576064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อาหารทะเลกระป๋อง/แปรรูป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12.4%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544" y="4618243"/>
              <a:ext cx="1261922" cy="7543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0147" y="2599179"/>
            <a:ext cx="4366781" cy="791645"/>
            <a:chOff x="50147" y="2599179"/>
            <a:chExt cx="4366781" cy="791645"/>
          </a:xfrm>
        </p:grpSpPr>
        <p:sp>
          <p:nvSpPr>
            <p:cNvPr id="11" name="Rectangle 10"/>
            <p:cNvSpPr/>
            <p:nvPr/>
          </p:nvSpPr>
          <p:spPr>
            <a:xfrm>
              <a:off x="1331051" y="2742973"/>
              <a:ext cx="3085877" cy="504056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ผลิตภัณฑ์มันสำปะหลัง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+17.0%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7" y="2599179"/>
              <a:ext cx="1439850" cy="791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2232" y="5309340"/>
            <a:ext cx="4132379" cy="1605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“สินค้าอุตสาหกรรมเกษตร  หดตัว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-2.47%”</a:t>
            </a:r>
            <a:endParaRPr lang="th-TH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3973" y="980728"/>
            <a:ext cx="2778738" cy="3938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สินค้าขยายตัว (</a:t>
            </a:r>
            <a:r>
              <a:rPr lang="en-US" sz="2400" b="1" dirty="0" err="1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YoY</a:t>
            </a:r>
            <a:r>
              <a:rPr lang="en-US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2400" b="1" dirty="0">
              <a:solidFill>
                <a:srgbClr val="1EF6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060" y="1484784"/>
            <a:ext cx="4124420" cy="948387"/>
            <a:chOff x="47060" y="1484784"/>
            <a:chExt cx="4124420" cy="948387"/>
          </a:xfrm>
        </p:grpSpPr>
        <p:sp>
          <p:nvSpPr>
            <p:cNvPr id="23" name="Rectangle 22"/>
            <p:cNvSpPr/>
            <p:nvPr/>
          </p:nvSpPr>
          <p:spPr>
            <a:xfrm>
              <a:off x="1335298" y="1605595"/>
              <a:ext cx="2836182" cy="706763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ไก่สดแช่แย็นแช่แข็ง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+55.9%</a:t>
              </a:r>
              <a:endPara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0" y="1484784"/>
              <a:ext cx="1351956" cy="948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2677" y="3541225"/>
            <a:ext cx="4140034" cy="962417"/>
            <a:chOff x="62677" y="3541225"/>
            <a:chExt cx="4140034" cy="962417"/>
          </a:xfrm>
        </p:grpSpPr>
        <p:sp>
          <p:nvSpPr>
            <p:cNvPr id="24" name="Rectangle 23"/>
            <p:cNvSpPr/>
            <p:nvPr/>
          </p:nvSpPr>
          <p:spPr>
            <a:xfrm>
              <a:off x="1366529" y="3672271"/>
              <a:ext cx="2836182" cy="714997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เครื่องดื่ม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+11.4%</a:t>
              </a:r>
              <a:endPara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7" y="3541225"/>
              <a:ext cx="1417912" cy="962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741543" y="660728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กระทรวงพาณิชย์</a:t>
            </a:r>
            <a:endParaRPr lang="th-TH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9" name="Picture 10" descr="Logo FT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" y="6276665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3" y="660728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417920" y="2433171"/>
            <a:ext cx="4654894" cy="1020449"/>
            <a:chOff x="4452406" y="5506909"/>
            <a:chExt cx="4654894" cy="1020449"/>
          </a:xfrm>
        </p:grpSpPr>
        <p:sp>
          <p:nvSpPr>
            <p:cNvPr id="25" name="Rectangle 24"/>
            <p:cNvSpPr/>
            <p:nvPr/>
          </p:nvSpPr>
          <p:spPr>
            <a:xfrm>
              <a:off x="5946466" y="5753043"/>
              <a:ext cx="3160834" cy="504056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กุ้งสด แช่เย็น แช่แข็ง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18.7%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2" name="Picture 2" descr="http://taxclinic.mof.go.th/upload/iblock/5f5/5f540e0217523bcf4c4489a18d003d0b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406" y="5506909"/>
              <a:ext cx="1531973" cy="102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2677" y="4583854"/>
            <a:ext cx="4404404" cy="1041486"/>
            <a:chOff x="62677" y="4583854"/>
            <a:chExt cx="4404404" cy="1041486"/>
          </a:xfrm>
        </p:grpSpPr>
        <p:sp>
          <p:nvSpPr>
            <p:cNvPr id="26" name="Rectangle 25"/>
            <p:cNvSpPr/>
            <p:nvPr/>
          </p:nvSpPr>
          <p:spPr>
            <a:xfrm>
              <a:off x="1381204" y="4832563"/>
              <a:ext cx="3085877" cy="504056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ผลไม้กระป๋องและแปรรูป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+6.4%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1026" name="Picture 2" descr="http://www.ditp.go.th/contents_image/90059/90059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7" y="4583854"/>
              <a:ext cx="1388647" cy="104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สถานการณ์ส่งออกสินค้าเกษตรสำคัญ ม.ค.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มิ.ย.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58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5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1691" y="677261"/>
            <a:ext cx="3049226" cy="3938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สินค้าหดตัว (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YoY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7763" y="6134536"/>
            <a:ext cx="4129427" cy="4727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“สินค้าอุตสาหกรรมหดตัว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-2.3 %”</a:t>
            </a:r>
            <a:endParaRPr lang="th-TH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3597" y="704788"/>
            <a:ext cx="2778738" cy="3938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สินค้าขยายตัว (</a:t>
            </a:r>
            <a:r>
              <a:rPr lang="en-US" sz="2400" b="1" dirty="0" err="1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YoY</a:t>
            </a:r>
            <a:r>
              <a:rPr lang="en-US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400" b="1" dirty="0" smtClean="0">
                <a:solidFill>
                  <a:srgbClr val="1EF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2400" b="1" dirty="0">
              <a:solidFill>
                <a:srgbClr val="1EF6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41543" y="660728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กระทรวงพาณิชย์</a:t>
            </a:r>
            <a:endParaRPr lang="th-TH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9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" y="6276665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3" y="660728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1347" y="4509980"/>
            <a:ext cx="4254231" cy="800389"/>
            <a:chOff x="81347" y="4509980"/>
            <a:chExt cx="4254231" cy="800389"/>
          </a:xfrm>
        </p:grpSpPr>
        <p:sp>
          <p:nvSpPr>
            <p:cNvPr id="10" name="Rectangle 9"/>
            <p:cNvSpPr/>
            <p:nvPr/>
          </p:nvSpPr>
          <p:spPr>
            <a:xfrm>
              <a:off x="1230548" y="4581128"/>
              <a:ext cx="3105030" cy="466348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แผงวงจรไฟฟ้า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5.4%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7" y="4509980"/>
              <a:ext cx="1180715" cy="8003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44845" y="3140968"/>
            <a:ext cx="4310086" cy="1205056"/>
            <a:chOff x="144845" y="3140968"/>
            <a:chExt cx="4310086" cy="1205056"/>
          </a:xfrm>
        </p:grpSpPr>
        <p:sp>
          <p:nvSpPr>
            <p:cNvPr id="32" name="Rectangle 31"/>
            <p:cNvSpPr/>
            <p:nvPr/>
          </p:nvSpPr>
          <p:spPr>
            <a:xfrm>
              <a:off x="1349901" y="3347783"/>
              <a:ext cx="3105030" cy="729289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เครื่องใช้ไฟฟ้าและส่วนประกอบ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5.9%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45" y="3140968"/>
              <a:ext cx="1205056" cy="1205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70947" y="5490777"/>
            <a:ext cx="4564438" cy="766917"/>
            <a:chOff x="170947" y="5490777"/>
            <a:chExt cx="4564438" cy="766917"/>
          </a:xfrm>
        </p:grpSpPr>
        <p:sp>
          <p:nvSpPr>
            <p:cNvPr id="25" name="Rectangle 24"/>
            <p:cNvSpPr/>
            <p:nvPr/>
          </p:nvSpPr>
          <p:spPr>
            <a:xfrm>
              <a:off x="1230548" y="5490777"/>
              <a:ext cx="3504837" cy="766917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รถยนต์ อุปกรณ์และส่วนประกอบ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5.2%</a:t>
              </a:r>
              <a:endPara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74" name="Picture 2" descr="http://cd.lnwfile.com/ecsck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47" y="5490777"/>
              <a:ext cx="1073294" cy="76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19922" y="2132856"/>
            <a:ext cx="4316748" cy="940396"/>
            <a:chOff x="119922" y="2132856"/>
            <a:chExt cx="4316748" cy="940396"/>
          </a:xfrm>
        </p:grpSpPr>
        <p:sp>
          <p:nvSpPr>
            <p:cNvPr id="31" name="Rectangle 30"/>
            <p:cNvSpPr/>
            <p:nvPr/>
          </p:nvSpPr>
          <p:spPr>
            <a:xfrm>
              <a:off x="1331640" y="2204864"/>
              <a:ext cx="3105030" cy="729289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เหล็ก เหล็กกล้า และผลิตภัณฑ์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7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76" name="Picture 4" descr="http://media.yellowpages.co.th/yellowpages/products/th/52217291/9763806_00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22" y="2132856"/>
              <a:ext cx="1294540" cy="94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6" descr="data:image/jpeg;base64,/9j/4AAQSkZJRgABAQAAAQABAAD/2wCEAAkGBxITEhUQEBAUDhQVFRUVDw8VDxAPEBQQFBQWFxQUFRQYHCggGBolHBQUITEhJSkrMC4uFx8zODMsNygtLisBCgoKDgwOFA8PFCwZFBkrLCwsNysrLCs3NywrLCwrNzcrLCwsLCsrKzcrKysrNzcsKyssLCsrKyssKysrKysrK//AABEIAOEA4QMBIgACEQEDEQH/xAAcAAEAAgMBAQEAAAAAAAAAAAAABQYDBAcCAQj/xABMEAABAwIBBQoHDgUDBQEAAAABAAIDBBEhBQYSMXEHEyIyQVFhkbGyQnJzgZLB0RQVIzM0UlNik6Gis8LSJEOCg/AWtOFUZHSEo0T/xAAWAQEBAQAAAAAAAAAAAAAAAAAAAQL/xAAXEQEBAQEAAAAAAAAAAAAAAAAAAREh/9oADAMBAAIRAxEAPwDuKIiAiIgIiICIiAiIgIiICIiAiIgIiICIiAiIgIiICIiAiIgIiICIiAtTKGUooAHTSCMHBt74kcwGtbapW6b8XD47u6EEjPnvRt4rnyeLG4d6y0H7oDLgMp3m51ue1v3C658slPxm7R2qNY6JSZ6B5IFORbR/mjwmNf8AN5nBS8WWCRfe7f13/Sue5FHCOyL8iJXGn1ImJQ5V+p+L/hY3ZcaNbD1haL1ozqiY/wBQs+jf+H2r03OGP5rx5h7VW3LwCoYtrctRn53UvfvrH9bqHtVZiK2CcEMWmCUPaHN1HUsi08kfEs8/eK3FUEREBERAREQEREBERAREQEREBERAVL3Tfi4fHd3VdFTN0z4qHyh7hRY58slPxm7R2rGslPxm+MO1RU7kMYnZH+RGrdTjBVXIA17I/wAmNWyEYIlfJFoVC35FH1CDVcV4BX1y8A4orbiKzuOC1YitgsdbUepBZsjfEs8/eK3VHZKkDIGF7gwY4uIaOMedZ/fKD6eL7VntVZbSLV98ofp4/tWe1PfGH6aP7RntQbSLW98Ifpo/tGe1Pd8P00f2jPag2UWv7vi+lj+0Z7U93RfSx/aN9qDYRa/u6L6Vn2jfanu2L6Vnpt9qDYRY4p2O4r2u2OB7FkQEREBERAREQFTd0z4qLyh7hVyVO3TPiYvK/ocixzxZabjt8ZvaFiWWm47fGb2hRVkzdbgdjPyo1aoxgqxm4OD6H5bFaWjBVKxSKr1lWWR6YGlbRwLtG9yBr86tEiq89OHM0HEtva+ABBFjzdHKoI734f8AM/GO3RUnTTl7GvI0dIXte9vOtE5NZfW7bwbLciYGta0G+jhfg3P+dCKzzNBGK1KetkAsJHWBsBpG1ltuOCimHtQSefPCoafSxvr6TpsXKDW4kaLdZ5He1dXzw+Q03+eGxcWfJwjtPahEq2t+q3qd7VmbV/Vb1H2qGbIszZUEw2q+q3qPtWVtT9VvUfaodsq+z1eg0u5hht5EHjKWcUjJCyNsdm4EljiS7l8LzeZa3+qaj5sX2bv3KFJvicb6z0r4gnRnZUc0X2bv3L6M7qnmh+yd+9QKIO27kWUHzPZI/RDjvrTogtaQ3Vhcrri45uIN4LNs3auxqpREREEREBERAVP3S/iIvK/ocrgqhul/ER+V/Q9FjnSy03Hb4ze0LEstNx2+M3tCirXmyOD6P5bFZxqVbzXHA6u61WW2CqNeVRdSVKTKKqlBpOKxXWRxWAnFFZicFFA69qlAVEk69pQTGdGNBS+fvsXDJH8I7T2rumcfyGl2H8xi4LI7hHae1BnD1lbItMOXsOQbrZFqZSnvZvnPqX0SLSe65J50HlERAREQdp3ER8HGembtK7AuSbiI+Bj2zd8rraqURERBERAREQFUd0r5PH5Ydx6tyqW6SP4ePyw7j0I5yslNx2+M3tCxrJT8dvjN7Qo0uOag+D6u6FZORV3NMfBef1BWNwwVRqTqJq1LzqIq1BoPKwErK8rASiszSop517SpIvsNROwErRkpHkaWgbH/ADUgl8u/IaXY78xi4DIcTtPau/5VjJoKbAmwfpYXtaRvsXHnZoVJJN4tZ8N/7UEACvQKnhmbU88Xpv8A2r0MzKn50Xpv/agr0j8LLErK7Mqp+dD6b/2rwcy6ga3Rem8/pQV1FZRmTUfPh9N/7VmbmBVHw4fTf+xBVEVvG53Vnw4fTk/YvQ3OKv58PpyfsQX/AHER8BHtn75XWVznctyPJSsZDIWuc3fSS25bwnEjWBzhdGVSiIiIIiICIiAqnukfJmeWb3Hq2Kqbo/yZnlm9x6DnC9wcZvjDtC8L3Dxm7R2qNLfmjVNs2I8ZzDIDyWD3MI28C/nVpcMFQcivLZYHDkiP+4kv2lX96qVpTqHrFMzqGrFBHPWrLIG4lbLyo6vOCKyx5xwx8ZjjssvNVn1SkaOhMzpDI3fqVWqziVX644oO+ZGr6V9BC+ezo36RaJYwXOs9wvoC+OznWjVZZyY3i0gl8WkY0dbgFF5uQaeTaLVcMk16RFjK7mI5gskVO7T0HwPLbgCVrmBmrEkGUutyauREeJs46W/ByZDb6zWA9QYs1LnRSDjUUUN/msLgfO2NZ5qBgAIvxmDjHUXgH7iV5ZSRG2DhcA8bndojsQYK7ODJ0gs+AgjUWxVLT90a5974ynkLdsIPqV7ynLTQR77IJC3TDLN0Sbm55bC3BK1MlZTpKiQRRCbTIJGkGNbwRc3IvbqRW7knK2S47O3mTTsL6UUrgDy+DZSpznye4G1OH2xs6nDb7NJtrqDqp6SOTenyOBB0ZHAF0bHG1muk0NEHEXucL4qQdQMYTxg5rS8cUtwBOu3QiNuHOOj1todHpEUA++4UvkatpqkuDIGtLQC7Sjj8K9tV+Zc8eMTy7Vadz74yXxW9pQxdIqdjeIxrOfRaG9iyIiqCIiAiIgIiICq26N8lb5VvderSqvuiD+FHlW91yDmy9w8Zu0dq8r1FxhtHao0mckD4SHyTv9w9dAkVCyM3hxeSd+e5W7LWVWU7NN4J2IV6qFC1qrtXumwYhsLz1BQtVuhh3FgPnKC1PUbXtwKrrM8nE4ta3a5bb8uxubwpYgebfWX6roIytktdV6qeXHAKTrq1hvZwdsBPYolhJcAA7aWlo85NgEHXMg18TMnUsckzYXOhk0SXAOF5ZBpDYexVqIV7DotylDMPBkdVStdbnLbH1qfgo6UUNE2sZG9wjk0TvgeA10pNg9jrHk5VstzRoHAEU4sRcESSj9SDNQVjWwxsmqmTyBwL5A6wPCLsOgCwv0LZZXDkki8zmjlUZJmjQMx3k35hLKT97lqT5FpGY72IuYmTD8WCCwVLo5I9F+9SnSB0XGJzcL444cp6bFYaGkhY/TbFCw6JALd6a65PO0X1diiYqKAjBjJBzgt7WrdiyJSyDRa0xO5g46XmJvdBpZQyLO7fII5IBTyyPldITIahm+G8jA0NtJi42uR04gFWKd1o3gCzRC4Ak3N7HAk4qNfmrGTffZRsLAOoNWOXNlrAXieU6ILrEixsL2PQiIt5xO1Wvc9HDlP1W263KswNxB5d9Z2uVq3Pv5nit7z0WrmiIqyIiICIiAiIgKsboXyUeVZ2OVnVZ3Qfkv8AcZ2OQc2XqLjDaO1fF6j1jaO1RptUGQoJHs0mOxY4uAllYCRKRqa4cg1LZzzzYo4ItKKmYDbW7SkP4yVt5EHDj8m/84rY3Rz8ER0IOJyVJDrBsYHkIP2rLDG2wNzqHN7Fpynhede4ZcBsCCRZG3nd6S2GNHzn+m5RrZlmbMgy5WmDInEF2keC3hu1nl181yqoZHfOJ/qKkcuVOkQzkbidp/47VGKi3S1Tjk+hBcTomraLkmw35pA/EV1fNKq0qGB5xO9tbtIOj6lxtj/4OmbzPqvvdGV0PMnKWjTUcZFw6pkiJ5vgpnN/FojzqIn86K8U1M6peQBcNBuNIuOoNB1nsAJ5FyWeaoqX77IRG04tbcl5B1EuOPZsCn916pfNU01KLmKNglk5ryPc256QIz6RUWJjr0LDkF23tyYII0zzQSXheS4a8SLjbr+9dTybNJZjJ7NkLGSNc04Oa5t7tPOMQcNbThguWVp4ZOIBA14Yf4F1fLLC2KmmGBjMbf6Xhot1gIqyZPqdNuPGadF/IL2uCOggg9GI5F6yh8VJ4juwrSoRaXDU5hvtY4W77luZQPwT/Ed2Iiqwax5Vva5Wrc9/meIzvPVUgOI8q3tKte55/M8VnekRauaIirIiIgIiICIiAq3n+P4X+4z1qyKuZ+/JD47O0oOar1HrG0JZemDEbQo0m8jGxYeaOT81R26Dllpbog3wWWZzmw3byte2/KAZCfVZUrKFJvh4Tj1oKk88Lz+tYon4DYpubIgHC0zh0KFbQTjAwSD+g2w6eVBkbIsglWEUkv0R89h2pJSS6J4Ib0F7B60EdK/SJceUrytg0Ug16A21FOP1r57ldyviH/swfuVEhTS3gY35r5fxCL2Kz5IqnMoXSMxdT1UUzRyWBGvo5+i6rDcnyMiDzolriSHNe17RqGLhhjZS+b2UBG2SN40myCzhcWIsQe1QS+elPJIyDKbYzvZtC5+FmvuXNaeYXMjbnltzqMDgQHNOkLDHUpDNXOhtJvtHWsNZQVGEjTd72XsN8bjrFhcDHggjEYyUu59K/wCGyNWRZRpzi2IytZMzmY4GzSRqxLDzhEVSsju2w18nnwt1kLrGVRpRQQjW8xm3M1gBv16I86odZmhlJoAmpm02lcNvLHI4nna2Nz8dWvrXRsk5PcwCWoN5A0NaL3Iwt6WvDpKDeiZwx0NP4iLd0r3lH4qTxT2L3E3lOs6+jmH+dKx5S+Kk8UoKtDrHlB61bNzz+Z4sfelVShOI8p61btzvVJ4sfelRauSIirIiIgIiICIiAq9n2P4Q+OztVhUHnlHpUzhe3CZ3kHMrL6wYjat33B9b7l89yW5VGmarb8B6XfeqjI3GwxxwHSrdlB4bFo35z1veqrGfhG+O3tCD5W5CrLENpienTj7LrVZkqoLDDWUT52AgxuAa44chs64PSFj3UcsTQ1zBHJI1pp2HQbPNE3SMsvCsxwxwGu6q788KvRsyeaM4cL3VK8dPBdftQWR+S4G6skzu/sOPaV8YImC3vI93S6lae0qtNz1ykNVbJ5xG7tas8ef+Ux/+rS8aGA/pQWF9fANWQwNtPBbqIWo/KLfByY1vRoRtHUtKPdJyiNb4n7aeP1WXTMwcsPrKMzzsj0xI9nBZoN0WhpGBJ5ygoTctyAaLaNjQdY0rDzgBZsmUVPovlqIWxAkaEek4Wwx0dRtf/MF1Ahp1wsOu+AK51nxD/FHRZojQZZowA4KCAyo2mDXb0x1/BOkQ1uwHXsPWorJ0hZKx7CWODm4tcWkgOBsSMbLbrGkNOHJ0LUo+Ozxh2oOnUeVpGPEgsSL20i5+sEdHOrFkisfK7TkdpHkwAA2DkVKZM06nA+cFWrNh3SgtAWvlM/AyeKVnC18p/Ev8X1hEVeHW3yit+53ql2R96VU9htYnkcT1WVv3OjhN0b2B/wDQ+tFq5oiKsiIiAiIgxumAWF9YAtd4K1pGFRWabKttQUFlrKL5WGPBoJBwFzgbhb0kK05aVFVaYubrFxzj2ciwiqVklolG1WRgcRwTzjV5wgg84XE6FuVrvulkVaYXiRmHht7wU1lLNqrLuBK3R5PhJG8pOq2GtaMObNSHtLpBg5pPwkhwBHQggt2P5ez/AMdn5sypBV13YXXrmH/t2fmzKklyI+ovmkl0V9XYNzSYsyRNI22k11S5txcaTWAi42hceuu07kbb5OLcMZpQbi4sdHWOVBV4c+auwNqZ2F7GB47JF9rsoPn0JnhrXPjBLWAhgsS3AEk6gOVX+ryLTgtD6aF4c4M0zSUxAe7i3wvrsL25QqfnZQmOoMcTI2Ma1ga1o3to4N8GgWGvtQV2sju08uC0IKZwcDbUR2qW3mUkAMDjfBoeMetbTKaYa6V/ms7sQb1OSdalaKRrXAlrXYHW0HlaoNszxrp5h/aJWRuUADwmSNwOuNw5vYgtrKqI642jZwOyy2/dLHNLQCMMOG89eOPnVOZlmLlfba1w9S3KfK8RItIDzDG6Cb3oK1ZkvDGyEEHSLRrF7tB5P6lS4I3yc7W/iPsU/k2kLeKLIL+2pWVsqr1G93SpWB5VRvhy9LFGVlRBERBqujWN0S3bL5ooqPdAsTqZSmgvhjUNQ7qRYH0Snt5C+bwENVqSgK0KqgcNQurl7nC8mlHMi64xlzJMcr9KoydJO4DREgD+KCTYaLgbXJ5OVQcubtB4VBUs2NrD7V+gXUDTyBYnZJjPghEfnt+beTT4FTHt35vfYtd+a2Tf+qlj2vi9bV+iTkWP5qxPzfiPgocfnj/R1CeLlBw2tid2EK55n71Rwe521Im4bn6WiGHhWwtc8y6ZJmnA7XG07WNPqWnJmDRnE08R/tR+xBCQ1kbiHGRulfDhM8xx5VU87ATVOaAXuIZZoGJBYMegdK6Cdzmi+gYPFGh3bKRoc0KaLiRgdbj1lMXXMckZtvJD36+QDij2npVppsgHlV5iyYxupoCzClCJqmMyF0LM3IXQrf7nC+iEIaqYyA3laD5gssWb0Qx3pl+fQaT2K0b0F93sIag48ltHggeYLZjogOT7lKaAX3RVNaUdOOZZ2xLNZfUHgNXtER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90500" y="-1241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ITEhUQEBAUDhQVFRUVDw8VDxAPEBQQFBQWFxQUFRQYHCggGBolHBQUITEhJSkrMC4uFx8zODMsNygtLisBCgoKDgwOFA8PFCwZFBkrLCwsNysrLCs3NywrLCwrNzcrLCwsLCsrKzcrKysrNzcsKyssLCsrKyssKysrKysrK//AABEIAOEA4QMBIgACEQEDEQH/xAAcAAEAAgMBAQEAAAAAAAAAAAAABQYDBAcCAQj/xABMEAABAwIBBQoHDgUDBQEAAAABAAIDBBEhBQYSMXEHEyIyQVFhkbGyQnJzgZLB0RQVIzM0UlNik6Gis8LSJEOCg/AWtOFUZHSEo0T/xAAWAQEBAQAAAAAAAAAAAAAAAAAAAQL/xAAXEQEBAQEAAAAAAAAAAAAAAAAAAREh/9oADAMBAAIRAxEAPwDuKIiAiIgIiICIiAiIgIiICIiAiIgIiICIiAiIgIiICIiAiIgIiICIiAtTKGUooAHTSCMHBt74kcwGtbapW6b8XD47u6EEjPnvRt4rnyeLG4d6y0H7oDLgMp3m51ue1v3C658slPxm7R2qNY6JSZ6B5IFORbR/mjwmNf8AN5nBS8WWCRfe7f13/Sue5FHCOyL8iJXGn1ImJQ5V+p+L/hY3ZcaNbD1haL1ozqiY/wBQs+jf+H2r03OGP5rx5h7VW3LwCoYtrctRn53UvfvrH9bqHtVZiK2CcEMWmCUPaHN1HUsi08kfEs8/eK3FUEREBERAREQEREBERAREQEREBERAVL3Tfi4fHd3VdFTN0z4qHyh7hRY58slPxm7R2rGslPxm+MO1RU7kMYnZH+RGrdTjBVXIA17I/wAmNWyEYIlfJFoVC35FH1CDVcV4BX1y8A4orbiKzuOC1YitgsdbUepBZsjfEs8/eK3VHZKkDIGF7gwY4uIaOMedZ/fKD6eL7VntVZbSLV98ofp4/tWe1PfGH6aP7RntQbSLW98Ifpo/tGe1Pd8P00f2jPag2UWv7vi+lj+0Z7U93RfSx/aN9qDYRa/u6L6Vn2jfanu2L6Vnpt9qDYRY4p2O4r2u2OB7FkQEREBERAREQFTd0z4qLyh7hVyVO3TPiYvK/ocixzxZabjt8ZvaFiWWm47fGb2hRVkzdbgdjPyo1aoxgqxm4OD6H5bFaWjBVKxSKr1lWWR6YGlbRwLtG9yBr86tEiq89OHM0HEtva+ABBFjzdHKoI734f8AM/GO3RUnTTl7GvI0dIXte9vOtE5NZfW7bwbLciYGta0G+jhfg3P+dCKzzNBGK1KetkAsJHWBsBpG1ltuOCimHtQSefPCoafSxvr6TpsXKDW4kaLdZ5He1dXzw+Q03+eGxcWfJwjtPahEq2t+q3qd7VmbV/Vb1H2qGbIszZUEw2q+q3qPtWVtT9VvUfaodsq+z1eg0u5hht5EHjKWcUjJCyNsdm4EljiS7l8LzeZa3+qaj5sX2bv3KFJvicb6z0r4gnRnZUc0X2bv3L6M7qnmh+yd+9QKIO27kWUHzPZI/RDjvrTogtaQ3Vhcrri45uIN4LNs3auxqpREREEREBERAVP3S/iIvK/ocrgqhul/ER+V/Q9FjnSy03Hb4ze0LEstNx2+M3tCirXmyOD6P5bFZxqVbzXHA6u61WW2CqNeVRdSVKTKKqlBpOKxXWRxWAnFFZicFFA69qlAVEk69pQTGdGNBS+fvsXDJH8I7T2rumcfyGl2H8xi4LI7hHae1BnD1lbItMOXsOQbrZFqZSnvZvnPqX0SLSe65J50HlERAREQdp3ER8HGembtK7AuSbiI+Bj2zd8rraqURERBERAREQFUd0r5PH5Ydx6tyqW6SP4ePyw7j0I5yslNx2+M3tCxrJT8dvjN7Qo0uOag+D6u6FZORV3NMfBef1BWNwwVRqTqJq1LzqIq1BoPKwErK8rASiszSop517SpIvsNROwErRkpHkaWgbH/ADUgl8u/IaXY78xi4DIcTtPau/5VjJoKbAmwfpYXtaRvsXHnZoVJJN4tZ8N/7UEACvQKnhmbU88Xpv8A2r0MzKn50Xpv/agr0j8LLErK7Mqp+dD6b/2rwcy6ga3Rem8/pQV1FZRmTUfPh9N/7VmbmBVHw4fTf+xBVEVvG53Vnw4fTk/YvQ3OKv58PpyfsQX/AHER8BHtn75XWVznctyPJSsZDIWuc3fSS25bwnEjWBzhdGVSiIiIIiICIiAqnukfJmeWb3Hq2Kqbo/yZnlm9x6DnC9wcZvjDtC8L3Dxm7R2qNLfmjVNs2I8ZzDIDyWD3MI28C/nVpcMFQcivLZYHDkiP+4kv2lX96qVpTqHrFMzqGrFBHPWrLIG4lbLyo6vOCKyx5xwx8ZjjssvNVn1SkaOhMzpDI3fqVWqziVX644oO+ZGr6V9BC+ezo36RaJYwXOs9wvoC+OznWjVZZyY3i0gl8WkY0dbgFF5uQaeTaLVcMk16RFjK7mI5gskVO7T0HwPLbgCVrmBmrEkGUutyauREeJs46W/ByZDb6zWA9QYs1LnRSDjUUUN/msLgfO2NZ5qBgAIvxmDjHUXgH7iV5ZSRG2DhcA8bndojsQYK7ODJ0gs+AgjUWxVLT90a5974ynkLdsIPqV7ynLTQR77IJC3TDLN0Sbm55bC3BK1MlZTpKiQRRCbTIJGkGNbwRc3IvbqRW7knK2S47O3mTTsL6UUrgDy+DZSpznye4G1OH2xs6nDb7NJtrqDqp6SOTenyOBB0ZHAF0bHG1muk0NEHEXucL4qQdQMYTxg5rS8cUtwBOu3QiNuHOOj1todHpEUA++4UvkatpqkuDIGtLQC7Sjj8K9tV+Zc8eMTy7Vadz74yXxW9pQxdIqdjeIxrOfRaG9iyIiqCIiAiIgIiICq26N8lb5VvderSqvuiD+FHlW91yDmy9w8Zu0dq8r1FxhtHao0mckD4SHyTv9w9dAkVCyM3hxeSd+e5W7LWVWU7NN4J2IV6qFC1qrtXumwYhsLz1BQtVuhh3FgPnKC1PUbXtwKrrM8nE4ta3a5bb8uxubwpYgebfWX6roIytktdV6qeXHAKTrq1hvZwdsBPYolhJcAA7aWlo85NgEHXMg18TMnUsckzYXOhk0SXAOF5ZBpDYexVqIV7DotylDMPBkdVStdbnLbH1qfgo6UUNE2sZG9wjk0TvgeA10pNg9jrHk5VstzRoHAEU4sRcESSj9SDNQVjWwxsmqmTyBwL5A6wPCLsOgCwv0LZZXDkki8zmjlUZJmjQMx3k35hLKT97lqT5FpGY72IuYmTD8WCCwVLo5I9F+9SnSB0XGJzcL444cp6bFYaGkhY/TbFCw6JALd6a65PO0X1diiYqKAjBjJBzgt7WrdiyJSyDRa0xO5g46XmJvdBpZQyLO7fII5IBTyyPldITIahm+G8jA0NtJi42uR04gFWKd1o3gCzRC4Ak3N7HAk4qNfmrGTffZRsLAOoNWOXNlrAXieU6ILrEixsL2PQiIt5xO1Wvc9HDlP1W263KswNxB5d9Z2uVq3Pv5nit7z0WrmiIqyIiICIiAiIgKsboXyUeVZ2OVnVZ3Qfkv8AcZ2OQc2XqLjDaO1fF6j1jaO1RptUGQoJHs0mOxY4uAllYCRKRqa4cg1LZzzzYo4ItKKmYDbW7SkP4yVt5EHDj8m/84rY3Rz8ER0IOJyVJDrBsYHkIP2rLDG2wNzqHN7Fpynhede4ZcBsCCRZG3nd6S2GNHzn+m5RrZlmbMgy5WmDInEF2keC3hu1nl181yqoZHfOJ/qKkcuVOkQzkbidp/47VGKi3S1Tjk+hBcTomraLkmw35pA/EV1fNKq0qGB5xO9tbtIOj6lxtj/4OmbzPqvvdGV0PMnKWjTUcZFw6pkiJ5vgpnN/FojzqIn86K8U1M6peQBcNBuNIuOoNB1nsAJ5FyWeaoqX77IRG04tbcl5B1EuOPZsCn916pfNU01KLmKNglk5ryPc256QIz6RUWJjr0LDkF23tyYII0zzQSXheS4a8SLjbr+9dTybNJZjJ7NkLGSNc04Oa5t7tPOMQcNbThguWVp4ZOIBA14Yf4F1fLLC2KmmGBjMbf6Xhot1gIqyZPqdNuPGadF/IL2uCOggg9GI5F6yh8VJ4juwrSoRaXDU5hvtY4W77luZQPwT/Ed2Iiqwax5Vva5Wrc9/meIzvPVUgOI8q3tKte55/M8VnekRauaIirIiIgIiICIiAq3n+P4X+4z1qyKuZ+/JD47O0oOar1HrG0JZemDEbQo0m8jGxYeaOT81R26Dllpbog3wWWZzmw3byte2/KAZCfVZUrKFJvh4Tj1oKk88Lz+tYon4DYpubIgHC0zh0KFbQTjAwSD+g2w6eVBkbIsglWEUkv0R89h2pJSS6J4Ib0F7B60EdK/SJceUrytg0Ug16A21FOP1r57ldyviH/swfuVEhTS3gY35r5fxCL2Kz5IqnMoXSMxdT1UUzRyWBGvo5+i6rDcnyMiDzolriSHNe17RqGLhhjZS+b2UBG2SN40myCzhcWIsQe1QS+elPJIyDKbYzvZtC5+FmvuXNaeYXMjbnltzqMDgQHNOkLDHUpDNXOhtJvtHWsNZQVGEjTd72XsN8bjrFhcDHggjEYyUu59K/wCGyNWRZRpzi2IytZMzmY4GzSRqxLDzhEVSsju2w18nnwt1kLrGVRpRQQjW8xm3M1gBv16I86odZmhlJoAmpm02lcNvLHI4nna2Nz8dWvrXRsk5PcwCWoN5A0NaL3Iwt6WvDpKDeiZwx0NP4iLd0r3lH4qTxT2L3E3lOs6+jmH+dKx5S+Kk8UoKtDrHlB61bNzz+Z4sfelVShOI8p61btzvVJ4sfelRauSIirIiIgIiICIiAq9n2P4Q+OztVhUHnlHpUzhe3CZ3kHMrL6wYjat33B9b7l89yW5VGmarb8B6XfeqjI3GwxxwHSrdlB4bFo35z1veqrGfhG+O3tCD5W5CrLENpienTj7LrVZkqoLDDWUT52AgxuAa44chs64PSFj3UcsTQ1zBHJI1pp2HQbPNE3SMsvCsxwxwGu6q788KvRsyeaM4cL3VK8dPBdftQWR+S4G6skzu/sOPaV8YImC3vI93S6lae0qtNz1ykNVbJ5xG7tas8ef+Ux/+rS8aGA/pQWF9fANWQwNtPBbqIWo/KLfByY1vRoRtHUtKPdJyiNb4n7aeP1WXTMwcsPrKMzzsj0xI9nBZoN0WhpGBJ5ygoTctyAaLaNjQdY0rDzgBZsmUVPovlqIWxAkaEek4Wwx0dRtf/MF1Ahp1wsOu+AK51nxD/FHRZojQZZowA4KCAyo2mDXb0x1/BOkQ1uwHXsPWorJ0hZKx7CWODm4tcWkgOBsSMbLbrGkNOHJ0LUo+Ozxh2oOnUeVpGPEgsSL20i5+sEdHOrFkisfK7TkdpHkwAA2DkVKZM06nA+cFWrNh3SgtAWvlM/AyeKVnC18p/Ev8X1hEVeHW3yit+53ql2R96VU9htYnkcT1WVv3OjhN0b2B/wDQ+tFq5oiKsiIiAiIgxumAWF9YAtd4K1pGFRWabKttQUFlrKL5WGPBoJBwFzgbhb0kK05aVFVaYubrFxzj2ciwiqVklolG1WRgcRwTzjV5wgg84XE6FuVrvulkVaYXiRmHht7wU1lLNqrLuBK3R5PhJG8pOq2GtaMObNSHtLpBg5pPwkhwBHQggt2P5ez/AMdn5sypBV13YXXrmH/t2fmzKklyI+ovmkl0V9XYNzSYsyRNI22k11S5txcaTWAi42hceuu07kbb5OLcMZpQbi4sdHWOVBV4c+auwNqZ2F7GB47JF9rsoPn0JnhrXPjBLWAhgsS3AEk6gOVX+ryLTgtD6aF4c4M0zSUxAe7i3wvrsL25QqfnZQmOoMcTI2Ma1ga1o3to4N8GgWGvtQV2sju08uC0IKZwcDbUR2qW3mUkAMDjfBoeMetbTKaYa6V/ms7sQb1OSdalaKRrXAlrXYHW0HlaoNszxrp5h/aJWRuUADwmSNwOuNw5vYgtrKqI642jZwOyy2/dLHNLQCMMOG89eOPnVOZlmLlfba1w9S3KfK8RItIDzDG6Cb3oK1ZkvDGyEEHSLRrF7tB5P6lS4I3yc7W/iPsU/k2kLeKLIL+2pWVsqr1G93SpWB5VRvhy9LFGVlRBERBqujWN0S3bL5ooqPdAsTqZSmgvhjUNQ7qRYH0Snt5C+bwENVqSgK0KqgcNQurl7nC8mlHMi64xlzJMcr9KoydJO4DREgD+KCTYaLgbXJ5OVQcubtB4VBUs2NrD7V+gXUDTyBYnZJjPghEfnt+beTT4FTHt35vfYtd+a2Tf+qlj2vi9bV+iTkWP5qxPzfiPgocfnj/R1CeLlBw2tid2EK55n71Rwe521Im4bn6WiGHhWwtc8y6ZJmnA7XG07WNPqWnJmDRnE08R/tR+xBCQ1kbiHGRulfDhM8xx5VU87ATVOaAXuIZZoGJBYMegdK6Cdzmi+gYPFGh3bKRoc0KaLiRgdbj1lMXXMckZtvJD36+QDij2npVppsgHlV5iyYxupoCzClCJqmMyF0LM3IXQrf7nC+iEIaqYyA3laD5gssWb0Qx3pl+fQaT2K0b0F93sIag48ltHggeYLZjogOT7lKaAX3RVNaUdOOZZ2xLNZfUHgNXtER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342900" y="-1089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107504" y="1052736"/>
            <a:ext cx="4392488" cy="1035018"/>
            <a:chOff x="107504" y="1052736"/>
            <a:chExt cx="4392488" cy="1035018"/>
          </a:xfrm>
        </p:grpSpPr>
        <p:sp>
          <p:nvSpPr>
            <p:cNvPr id="34" name="Rectangle 33"/>
            <p:cNvSpPr/>
            <p:nvPr/>
          </p:nvSpPr>
          <p:spPr>
            <a:xfrm>
              <a:off x="1394962" y="1196752"/>
              <a:ext cx="3105030" cy="729289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รถจักรยานยนต์และส่วนประกอบ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10.4%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82" name="Picture 10" descr="http://chemistry-electrochemistry.weebly.com/uploads/2/6/6/0/26603607/2411237_orig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36"/>
              <a:ext cx="1374757" cy="1035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732405" y="2014218"/>
            <a:ext cx="4340029" cy="940332"/>
            <a:chOff x="4713142" y="980728"/>
            <a:chExt cx="4340029" cy="940332"/>
          </a:xfrm>
        </p:grpSpPr>
        <p:sp>
          <p:nvSpPr>
            <p:cNvPr id="8" name="Rectangle 7"/>
            <p:cNvSpPr/>
            <p:nvPr/>
          </p:nvSpPr>
          <p:spPr>
            <a:xfrm>
              <a:off x="5948141" y="1261711"/>
              <a:ext cx="3105030" cy="474758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เม็ดพลาสติก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15.6%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84" name="Picture 12" descr="http://hq-srvtst-s08.pttplc.com/internet_test/images/large-pic/1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142" y="980728"/>
              <a:ext cx="1299018" cy="9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692146" y="3073252"/>
            <a:ext cx="4472240" cy="863534"/>
            <a:chOff x="4592216" y="1988840"/>
            <a:chExt cx="4472240" cy="863534"/>
          </a:xfrm>
        </p:grpSpPr>
        <p:sp>
          <p:nvSpPr>
            <p:cNvPr id="3" name="Rectangle 2"/>
            <p:cNvSpPr/>
            <p:nvPr/>
          </p:nvSpPr>
          <p:spPr>
            <a:xfrm>
              <a:off x="5959426" y="2132856"/>
              <a:ext cx="3105030" cy="49389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ผลิตภัณฑ์ยาง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8.5%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86" name="Picture 14" descr="http://www.velamall.com/classifieds/upload/2013/May/18/l_13688704361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216" y="1988840"/>
              <a:ext cx="1473608" cy="86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738630" y="932543"/>
            <a:ext cx="4381806" cy="1056364"/>
            <a:chOff x="4735384" y="2924945"/>
            <a:chExt cx="4381806" cy="1056364"/>
          </a:xfrm>
        </p:grpSpPr>
        <p:sp>
          <p:nvSpPr>
            <p:cNvPr id="9" name="Rectangle 8"/>
            <p:cNvSpPr/>
            <p:nvPr/>
          </p:nvSpPr>
          <p:spPr>
            <a:xfrm>
              <a:off x="6012160" y="3436956"/>
              <a:ext cx="3105030" cy="447961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เคมีภัณฑ์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21.7%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88" name="Picture 16" descr="http://alpha-interplaschem.com/images/tre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384" y="2924945"/>
              <a:ext cx="1276776" cy="105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735385" y="4145133"/>
            <a:ext cx="4524833" cy="871989"/>
            <a:chOff x="4683214" y="4226700"/>
            <a:chExt cx="4691043" cy="871989"/>
          </a:xfrm>
        </p:grpSpPr>
        <p:sp>
          <p:nvSpPr>
            <p:cNvPr id="11" name="Rectangle 10"/>
            <p:cNvSpPr/>
            <p:nvPr/>
          </p:nvSpPr>
          <p:spPr>
            <a:xfrm>
              <a:off x="5845865" y="4344560"/>
              <a:ext cx="3528392" cy="61682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เครื่องจักรกลและส่วนประกอบ -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6.8%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90" name="Picture 18" descr="http://www.be2hand.com/upload/201001/201001-25-123855-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214" y="4226700"/>
              <a:ext cx="1162651" cy="87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940726" y="5200283"/>
            <a:ext cx="4131708" cy="891483"/>
            <a:chOff x="4940726" y="5200283"/>
            <a:chExt cx="4131708" cy="891483"/>
          </a:xfrm>
        </p:grpSpPr>
        <p:sp>
          <p:nvSpPr>
            <p:cNvPr id="40" name="Rectangle 39"/>
            <p:cNvSpPr/>
            <p:nvPr/>
          </p:nvSpPr>
          <p:spPr>
            <a:xfrm>
              <a:off x="6056916" y="5305998"/>
              <a:ext cx="3015518" cy="616827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เครื่องปรับอากาศ </a:t>
              </a: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anose="020B0304020202020204" pitchFamily="34" charset="-34"/>
                  <a:cs typeface="CordiaUPC" panose="020B0304020202020204" pitchFamily="34" charset="-34"/>
                </a:rPr>
                <a:t>-3.4%</a:t>
              </a:r>
              <a:endParaRPr lang="th-TH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3092" name="Picture 20" descr="http://i.ytimg.com/vi/CT4ffvn2PAs/maxresdefault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726" y="5200283"/>
              <a:ext cx="1265321" cy="89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สถานการณ์ส่งออกสินค้าอุตสาหกรรมสำคัญ ม.ค.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มิ.ย.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58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48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" y="6332449"/>
            <a:ext cx="601422" cy="5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9" y="660728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76872"/>
            <a:ext cx="47814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เปรียบเทียบอัตราแลกเปลี่ยน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18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ประเทศในภูมิภาคเอเชีย ตั้งแต่ ม.ค.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57-17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เม.ย.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58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78" y="6582623"/>
            <a:ext cx="4225070" cy="27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44" y="747978"/>
            <a:ext cx="9793088" cy="55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7594" y="11651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สถานการณ์อัตราแลกเปลี่ยน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9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498" y="0"/>
            <a:ext cx="8229600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ดัชนีความเชื่อมั่นภาคอุตสาหกรรม (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TISI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18" y="74038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ความเชื่อมั่นของผู้ประกอบการอุตสาหกรรม ใน</a:t>
            </a:r>
            <a: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เดือน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มิถุนายน 2558 อยู่ที่ระดับ 84.0 ปรับตัว</a:t>
            </a:r>
            <a: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ลดลงจาก</a:t>
            </a:r>
            <a:r>
              <a:rPr lang="th-T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ในเดือนพฤษภาคม ที่ระดับ </a:t>
            </a:r>
            <a:r>
              <a:rPr lang="th-TH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85.4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14631"/>
            <a:ext cx="9144000" cy="16312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ดัชนีความเชื่อมั่นฯ จำแนกตามขนาดของกิจการ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ดัชนี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ความเชื่อมั่นฯ อุตสาหกรรม </a:t>
            </a:r>
            <a:r>
              <a:rPr lang="th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ขนาดย่อมใน</a:t>
            </a:r>
            <a:r>
              <a:rPr lang="th-TH" sz="2400" b="1" u="sng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เดือนมิถุนายน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อยู่ที่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ระดับ 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74.4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ดัชนี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ความเชื่อมั่นฯ อุตสาหกรรม</a:t>
            </a:r>
            <a:r>
              <a:rPr lang="th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ขนาดกลางใน</a:t>
            </a:r>
            <a:r>
              <a:rPr lang="th-TH" sz="2400" b="1" u="sng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เดือนมิถุนายน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อยู่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ระดับ 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80.9</a:t>
            </a:r>
            <a:endParaRPr lang="th-TH" sz="24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ดัชนีความเชื่อมั่นฯ อุตสาหกรรม</a:t>
            </a:r>
            <a:r>
              <a:rPr lang="th-TH" sz="24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ขนาด</a:t>
            </a:r>
            <a:r>
              <a:rPr lang="th-TH" sz="2400" b="1" u="sng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ใหญ่ในเดือนมิถุนายน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อยู่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ระดับ 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97.2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6569016"/>
            <a:ext cx="2650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สภาอุตสาหกรรมแห่งประเทศไทย</a:t>
            </a:r>
            <a:endParaRPr lang="th-TH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523"/>
            <a:ext cx="9180512" cy="154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4668310"/>
            <a:ext cx="9082194" cy="19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1"/>
          <p:cNvSpPr txBox="1">
            <a:spLocks/>
          </p:cNvSpPr>
          <p:nvPr/>
        </p:nvSpPr>
        <p:spPr bwMode="auto">
          <a:xfrm>
            <a:off x="6975475" y="6502400"/>
            <a:ext cx="2133600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2C06E7E-0DD9-46B2-9FDE-984B46E00447}" type="slidenum">
              <a:rPr lang="th-TH" sz="1800" b="1">
                <a:solidFill>
                  <a:srgbClr val="89898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 sz="1800" b="1">
              <a:solidFill>
                <a:srgbClr val="898989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48701"/>
              </p:ext>
            </p:extLst>
          </p:nvPr>
        </p:nvGraphicFramePr>
        <p:xfrm>
          <a:off x="28718" y="1196752"/>
          <a:ext cx="911528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จำนวนนักท่องเที่ยวเดือน </a:t>
            </a:r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มิถุนายน </a:t>
            </a:r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2558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6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" y="6276665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3" y="660728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1227</Words>
  <Application>Microsoft Office PowerPoint</Application>
  <PresentationFormat>On-screen Show (4:3)</PresentationFormat>
  <Paragraphs>255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SMEs, the backbone of Thailand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446</cp:revision>
  <dcterms:created xsi:type="dcterms:W3CDTF">2014-11-18T06:05:15Z</dcterms:created>
  <dcterms:modified xsi:type="dcterms:W3CDTF">2015-08-06T01:56:59Z</dcterms:modified>
</cp:coreProperties>
</file>